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2" r:id="rId5"/>
  </p:sldMasterIdLst>
  <p:notesMasterIdLst>
    <p:notesMasterId r:id="rId38"/>
  </p:notesMasterIdLst>
  <p:handoutMasterIdLst>
    <p:handoutMasterId r:id="rId39"/>
  </p:handoutMasterIdLst>
  <p:sldIdLst>
    <p:sldId id="289" r:id="rId6"/>
    <p:sldId id="268" r:id="rId7"/>
    <p:sldId id="286" r:id="rId8"/>
    <p:sldId id="280" r:id="rId9"/>
    <p:sldId id="272" r:id="rId10"/>
    <p:sldId id="296" r:id="rId11"/>
    <p:sldId id="297" r:id="rId12"/>
    <p:sldId id="311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2" r:id="rId26"/>
    <p:sldId id="313" r:id="rId27"/>
    <p:sldId id="314" r:id="rId28"/>
    <p:sldId id="319" r:id="rId29"/>
    <p:sldId id="318" r:id="rId30"/>
    <p:sldId id="317" r:id="rId31"/>
    <p:sldId id="321" r:id="rId32"/>
    <p:sldId id="291" r:id="rId33"/>
    <p:sldId id="265" r:id="rId34"/>
    <p:sldId id="273" r:id="rId35"/>
    <p:sldId id="298" r:id="rId36"/>
    <p:sldId id="28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0A2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1768" autoAdjust="0"/>
  </p:normalViewPr>
  <p:slideViewPr>
    <p:cSldViewPr snapToGrid="0">
      <p:cViewPr varScale="1">
        <p:scale>
          <a:sx n="101" d="100"/>
          <a:sy n="101" d="100"/>
        </p:scale>
        <p:origin x="990" y="11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8EF7AE-C6B9-4941-B1CC-FC222828725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174A7D-9884-4518-9367-49A01A3C1FBD}">
      <dgm:prSet/>
      <dgm:spPr/>
      <dgm:t>
        <a:bodyPr/>
        <a:lstStyle/>
        <a:p>
          <a:r>
            <a:rPr lang="en-US" b="1"/>
            <a:t>Linear Regression</a:t>
          </a:r>
          <a:endParaRPr lang="en-US"/>
        </a:p>
      </dgm:t>
    </dgm:pt>
    <dgm:pt modelId="{A4103914-9B18-44D9-AF42-A84817752902}" type="parTrans" cxnId="{9DE94DC6-7AFA-46A2-9D54-D38394658104}">
      <dgm:prSet/>
      <dgm:spPr/>
      <dgm:t>
        <a:bodyPr/>
        <a:lstStyle/>
        <a:p>
          <a:endParaRPr lang="en-US"/>
        </a:p>
      </dgm:t>
    </dgm:pt>
    <dgm:pt modelId="{7F9EB82E-C91C-4077-9862-82D37C73A172}" type="sibTrans" cxnId="{9DE94DC6-7AFA-46A2-9D54-D38394658104}">
      <dgm:prSet/>
      <dgm:spPr/>
      <dgm:t>
        <a:bodyPr/>
        <a:lstStyle/>
        <a:p>
          <a:endParaRPr lang="en-US"/>
        </a:p>
      </dgm:t>
    </dgm:pt>
    <dgm:pt modelId="{0D7DDD7A-586D-454A-B166-B2DC84CFD70C}">
      <dgm:prSet/>
      <dgm:spPr/>
      <dgm:t>
        <a:bodyPr/>
        <a:lstStyle/>
        <a:p>
          <a:r>
            <a:rPr lang="en-US" b="1"/>
            <a:t>Random Forest Regressor</a:t>
          </a:r>
          <a:endParaRPr lang="en-US"/>
        </a:p>
      </dgm:t>
    </dgm:pt>
    <dgm:pt modelId="{09145363-DAF9-4C8E-8D92-8E2D7F50D7A0}" type="parTrans" cxnId="{4510907E-69BA-470B-A173-156A44FA13E6}">
      <dgm:prSet/>
      <dgm:spPr/>
      <dgm:t>
        <a:bodyPr/>
        <a:lstStyle/>
        <a:p>
          <a:endParaRPr lang="en-US"/>
        </a:p>
      </dgm:t>
    </dgm:pt>
    <dgm:pt modelId="{5C8FAE06-0C89-4AA1-B97D-F4640544C91B}" type="sibTrans" cxnId="{4510907E-69BA-470B-A173-156A44FA13E6}">
      <dgm:prSet/>
      <dgm:spPr/>
      <dgm:t>
        <a:bodyPr/>
        <a:lstStyle/>
        <a:p>
          <a:endParaRPr lang="en-US"/>
        </a:p>
      </dgm:t>
    </dgm:pt>
    <dgm:pt modelId="{A88CEE57-B78E-4E83-B893-A39139A3E078}">
      <dgm:prSet/>
      <dgm:spPr/>
      <dgm:t>
        <a:bodyPr/>
        <a:lstStyle/>
        <a:p>
          <a:r>
            <a:rPr lang="en-US" b="1"/>
            <a:t>Gradient Boosting Regressor</a:t>
          </a:r>
          <a:endParaRPr lang="en-US"/>
        </a:p>
      </dgm:t>
    </dgm:pt>
    <dgm:pt modelId="{A1EA49C4-3C7F-4762-8D73-9D36AFC0032F}" type="parTrans" cxnId="{80C07C1F-C37B-4DBF-B170-9B569662B855}">
      <dgm:prSet/>
      <dgm:spPr/>
      <dgm:t>
        <a:bodyPr/>
        <a:lstStyle/>
        <a:p>
          <a:endParaRPr lang="en-US"/>
        </a:p>
      </dgm:t>
    </dgm:pt>
    <dgm:pt modelId="{3E93C9AE-D5FB-4414-8392-1BF08364DBF0}" type="sibTrans" cxnId="{80C07C1F-C37B-4DBF-B170-9B569662B855}">
      <dgm:prSet/>
      <dgm:spPr/>
      <dgm:t>
        <a:bodyPr/>
        <a:lstStyle/>
        <a:p>
          <a:endParaRPr lang="en-US"/>
        </a:p>
      </dgm:t>
    </dgm:pt>
    <dgm:pt modelId="{BC454F45-82E7-415F-A5A9-6A2FB0F8CE13}" type="pres">
      <dgm:prSet presAssocID="{5B8EF7AE-C6B9-4941-B1CC-FC2228287255}" presName="root" presStyleCnt="0">
        <dgm:presLayoutVars>
          <dgm:dir/>
          <dgm:resizeHandles val="exact"/>
        </dgm:presLayoutVars>
      </dgm:prSet>
      <dgm:spPr/>
    </dgm:pt>
    <dgm:pt modelId="{B1E42798-F126-45AE-85C9-320798031996}" type="pres">
      <dgm:prSet presAssocID="{67174A7D-9884-4518-9367-49A01A3C1FBD}" presName="compNode" presStyleCnt="0"/>
      <dgm:spPr/>
    </dgm:pt>
    <dgm:pt modelId="{5C0648BE-0209-4851-B837-E3D3C3717D9E}" type="pres">
      <dgm:prSet presAssocID="{67174A7D-9884-4518-9367-49A01A3C1FBD}" presName="bgRect" presStyleLbl="bgShp" presStyleIdx="0" presStyleCnt="3"/>
      <dgm:spPr/>
    </dgm:pt>
    <dgm:pt modelId="{B28BEC9F-E23B-47FE-B60B-6DBE46008B54}" type="pres">
      <dgm:prSet presAssocID="{67174A7D-9884-4518-9367-49A01A3C1F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CC4F604-003C-494D-BD36-6C366C10716B}" type="pres">
      <dgm:prSet presAssocID="{67174A7D-9884-4518-9367-49A01A3C1FBD}" presName="spaceRect" presStyleCnt="0"/>
      <dgm:spPr/>
    </dgm:pt>
    <dgm:pt modelId="{32746F74-4063-4E1D-BB1E-D9ADB1807B48}" type="pres">
      <dgm:prSet presAssocID="{67174A7D-9884-4518-9367-49A01A3C1FBD}" presName="parTx" presStyleLbl="revTx" presStyleIdx="0" presStyleCnt="3">
        <dgm:presLayoutVars>
          <dgm:chMax val="0"/>
          <dgm:chPref val="0"/>
        </dgm:presLayoutVars>
      </dgm:prSet>
      <dgm:spPr/>
    </dgm:pt>
    <dgm:pt modelId="{149B1597-BC6B-4915-824B-05878415670D}" type="pres">
      <dgm:prSet presAssocID="{7F9EB82E-C91C-4077-9862-82D37C73A172}" presName="sibTrans" presStyleCnt="0"/>
      <dgm:spPr/>
    </dgm:pt>
    <dgm:pt modelId="{2E25E35E-352C-4B8E-BAF9-2C8A84C12FB5}" type="pres">
      <dgm:prSet presAssocID="{0D7DDD7A-586D-454A-B166-B2DC84CFD70C}" presName="compNode" presStyleCnt="0"/>
      <dgm:spPr/>
    </dgm:pt>
    <dgm:pt modelId="{280F65D7-49A0-42F2-8048-60C188A9AEE5}" type="pres">
      <dgm:prSet presAssocID="{0D7DDD7A-586D-454A-B166-B2DC84CFD70C}" presName="bgRect" presStyleLbl="bgShp" presStyleIdx="1" presStyleCnt="3"/>
      <dgm:spPr/>
    </dgm:pt>
    <dgm:pt modelId="{993FD3E1-BF40-4CE5-8396-D1C8A820B0F9}" type="pres">
      <dgm:prSet presAssocID="{0D7DDD7A-586D-454A-B166-B2DC84CFD70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B429A72-E592-4262-B399-644EFE032D1D}" type="pres">
      <dgm:prSet presAssocID="{0D7DDD7A-586D-454A-B166-B2DC84CFD70C}" presName="spaceRect" presStyleCnt="0"/>
      <dgm:spPr/>
    </dgm:pt>
    <dgm:pt modelId="{E587CC57-1DC2-491C-85BB-66918F5740DD}" type="pres">
      <dgm:prSet presAssocID="{0D7DDD7A-586D-454A-B166-B2DC84CFD70C}" presName="parTx" presStyleLbl="revTx" presStyleIdx="1" presStyleCnt="3">
        <dgm:presLayoutVars>
          <dgm:chMax val="0"/>
          <dgm:chPref val="0"/>
        </dgm:presLayoutVars>
      </dgm:prSet>
      <dgm:spPr/>
    </dgm:pt>
    <dgm:pt modelId="{4102E95D-8972-4B50-97A7-D36A75D088A5}" type="pres">
      <dgm:prSet presAssocID="{5C8FAE06-0C89-4AA1-B97D-F4640544C91B}" presName="sibTrans" presStyleCnt="0"/>
      <dgm:spPr/>
    </dgm:pt>
    <dgm:pt modelId="{B1CD7EB2-E499-45AB-A7EA-757594F8D45F}" type="pres">
      <dgm:prSet presAssocID="{A88CEE57-B78E-4E83-B893-A39139A3E078}" presName="compNode" presStyleCnt="0"/>
      <dgm:spPr/>
    </dgm:pt>
    <dgm:pt modelId="{BF1900F5-5B5D-4EE1-BDEA-7910F705F924}" type="pres">
      <dgm:prSet presAssocID="{A88CEE57-B78E-4E83-B893-A39139A3E078}" presName="bgRect" presStyleLbl="bgShp" presStyleIdx="2" presStyleCnt="3"/>
      <dgm:spPr/>
    </dgm:pt>
    <dgm:pt modelId="{A0E25B9D-107E-4BD0-8462-620772E6421B}" type="pres">
      <dgm:prSet presAssocID="{A88CEE57-B78E-4E83-B893-A39139A3E07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4269039-0FB4-408A-B40E-ABB69FDFC249}" type="pres">
      <dgm:prSet presAssocID="{A88CEE57-B78E-4E83-B893-A39139A3E078}" presName="spaceRect" presStyleCnt="0"/>
      <dgm:spPr/>
    </dgm:pt>
    <dgm:pt modelId="{E30E3352-2D65-4318-A5A7-533CB4D7C3DE}" type="pres">
      <dgm:prSet presAssocID="{A88CEE57-B78E-4E83-B893-A39139A3E07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0C07C1F-C37B-4DBF-B170-9B569662B855}" srcId="{5B8EF7AE-C6B9-4941-B1CC-FC2228287255}" destId="{A88CEE57-B78E-4E83-B893-A39139A3E078}" srcOrd="2" destOrd="0" parTransId="{A1EA49C4-3C7F-4762-8D73-9D36AFC0032F}" sibTransId="{3E93C9AE-D5FB-4414-8392-1BF08364DBF0}"/>
    <dgm:cxn modelId="{BCDD5F6A-9689-44B1-AAA1-020AD9D00E46}" type="presOf" srcId="{5B8EF7AE-C6B9-4941-B1CC-FC2228287255}" destId="{BC454F45-82E7-415F-A5A9-6A2FB0F8CE13}" srcOrd="0" destOrd="0" presId="urn:microsoft.com/office/officeart/2018/2/layout/IconVerticalSolidList"/>
    <dgm:cxn modelId="{4510907E-69BA-470B-A173-156A44FA13E6}" srcId="{5B8EF7AE-C6B9-4941-B1CC-FC2228287255}" destId="{0D7DDD7A-586D-454A-B166-B2DC84CFD70C}" srcOrd="1" destOrd="0" parTransId="{09145363-DAF9-4C8E-8D92-8E2D7F50D7A0}" sibTransId="{5C8FAE06-0C89-4AA1-B97D-F4640544C91B}"/>
    <dgm:cxn modelId="{38A3A583-0D4C-4A46-A092-CCF4DB2B9F95}" type="presOf" srcId="{0D7DDD7A-586D-454A-B166-B2DC84CFD70C}" destId="{E587CC57-1DC2-491C-85BB-66918F5740DD}" srcOrd="0" destOrd="0" presId="urn:microsoft.com/office/officeart/2018/2/layout/IconVerticalSolidList"/>
    <dgm:cxn modelId="{0635AD95-8B3F-4D48-9A7D-C5283CC4C879}" type="presOf" srcId="{67174A7D-9884-4518-9367-49A01A3C1FBD}" destId="{32746F74-4063-4E1D-BB1E-D9ADB1807B48}" srcOrd="0" destOrd="0" presId="urn:microsoft.com/office/officeart/2018/2/layout/IconVerticalSolidList"/>
    <dgm:cxn modelId="{9DE94DC6-7AFA-46A2-9D54-D38394658104}" srcId="{5B8EF7AE-C6B9-4941-B1CC-FC2228287255}" destId="{67174A7D-9884-4518-9367-49A01A3C1FBD}" srcOrd="0" destOrd="0" parTransId="{A4103914-9B18-44D9-AF42-A84817752902}" sibTransId="{7F9EB82E-C91C-4077-9862-82D37C73A172}"/>
    <dgm:cxn modelId="{266A4ED2-D75D-4EB4-8E07-6E018A87888F}" type="presOf" srcId="{A88CEE57-B78E-4E83-B893-A39139A3E078}" destId="{E30E3352-2D65-4318-A5A7-533CB4D7C3DE}" srcOrd="0" destOrd="0" presId="urn:microsoft.com/office/officeart/2018/2/layout/IconVerticalSolidList"/>
    <dgm:cxn modelId="{5697BAEE-81EF-4BB0-8672-9FADF1E187EA}" type="presParOf" srcId="{BC454F45-82E7-415F-A5A9-6A2FB0F8CE13}" destId="{B1E42798-F126-45AE-85C9-320798031996}" srcOrd="0" destOrd="0" presId="urn:microsoft.com/office/officeart/2018/2/layout/IconVerticalSolidList"/>
    <dgm:cxn modelId="{F1ADD111-B9A7-4820-AB89-4DCC96F72EC2}" type="presParOf" srcId="{B1E42798-F126-45AE-85C9-320798031996}" destId="{5C0648BE-0209-4851-B837-E3D3C3717D9E}" srcOrd="0" destOrd="0" presId="urn:microsoft.com/office/officeart/2018/2/layout/IconVerticalSolidList"/>
    <dgm:cxn modelId="{2DC613A0-E9DF-46A7-AD9C-126E7426DD87}" type="presParOf" srcId="{B1E42798-F126-45AE-85C9-320798031996}" destId="{B28BEC9F-E23B-47FE-B60B-6DBE46008B54}" srcOrd="1" destOrd="0" presId="urn:microsoft.com/office/officeart/2018/2/layout/IconVerticalSolidList"/>
    <dgm:cxn modelId="{4447EE41-202D-401A-A2A5-1CF4FBCF4E70}" type="presParOf" srcId="{B1E42798-F126-45AE-85C9-320798031996}" destId="{1CC4F604-003C-494D-BD36-6C366C10716B}" srcOrd="2" destOrd="0" presId="urn:microsoft.com/office/officeart/2018/2/layout/IconVerticalSolidList"/>
    <dgm:cxn modelId="{A6B5B2E6-A247-49A1-9DAF-E591AFE7DE29}" type="presParOf" srcId="{B1E42798-F126-45AE-85C9-320798031996}" destId="{32746F74-4063-4E1D-BB1E-D9ADB1807B48}" srcOrd="3" destOrd="0" presId="urn:microsoft.com/office/officeart/2018/2/layout/IconVerticalSolidList"/>
    <dgm:cxn modelId="{37002F91-FD18-429B-9F34-ECC38EE84A22}" type="presParOf" srcId="{BC454F45-82E7-415F-A5A9-6A2FB0F8CE13}" destId="{149B1597-BC6B-4915-824B-05878415670D}" srcOrd="1" destOrd="0" presId="urn:microsoft.com/office/officeart/2018/2/layout/IconVerticalSolidList"/>
    <dgm:cxn modelId="{CD92D61A-09D9-4D10-8E3D-2FE94C428F0C}" type="presParOf" srcId="{BC454F45-82E7-415F-A5A9-6A2FB0F8CE13}" destId="{2E25E35E-352C-4B8E-BAF9-2C8A84C12FB5}" srcOrd="2" destOrd="0" presId="urn:microsoft.com/office/officeart/2018/2/layout/IconVerticalSolidList"/>
    <dgm:cxn modelId="{1336040B-16AE-4076-AA72-A882971AF045}" type="presParOf" srcId="{2E25E35E-352C-4B8E-BAF9-2C8A84C12FB5}" destId="{280F65D7-49A0-42F2-8048-60C188A9AEE5}" srcOrd="0" destOrd="0" presId="urn:microsoft.com/office/officeart/2018/2/layout/IconVerticalSolidList"/>
    <dgm:cxn modelId="{5561F7C7-85CB-4331-954B-7024D1410AB5}" type="presParOf" srcId="{2E25E35E-352C-4B8E-BAF9-2C8A84C12FB5}" destId="{993FD3E1-BF40-4CE5-8396-D1C8A820B0F9}" srcOrd="1" destOrd="0" presId="urn:microsoft.com/office/officeart/2018/2/layout/IconVerticalSolidList"/>
    <dgm:cxn modelId="{C38AAD70-0054-4C3E-AE71-19A03852EBF7}" type="presParOf" srcId="{2E25E35E-352C-4B8E-BAF9-2C8A84C12FB5}" destId="{4B429A72-E592-4262-B399-644EFE032D1D}" srcOrd="2" destOrd="0" presId="urn:microsoft.com/office/officeart/2018/2/layout/IconVerticalSolidList"/>
    <dgm:cxn modelId="{95A8E219-4A15-4268-B370-499187169ADA}" type="presParOf" srcId="{2E25E35E-352C-4B8E-BAF9-2C8A84C12FB5}" destId="{E587CC57-1DC2-491C-85BB-66918F5740DD}" srcOrd="3" destOrd="0" presId="urn:microsoft.com/office/officeart/2018/2/layout/IconVerticalSolidList"/>
    <dgm:cxn modelId="{1BB08F5E-DEA4-4521-8232-87D2F2BB51C4}" type="presParOf" srcId="{BC454F45-82E7-415F-A5A9-6A2FB0F8CE13}" destId="{4102E95D-8972-4B50-97A7-D36A75D088A5}" srcOrd="3" destOrd="0" presId="urn:microsoft.com/office/officeart/2018/2/layout/IconVerticalSolidList"/>
    <dgm:cxn modelId="{59EDBB75-83F7-46D5-9119-612CA1093F09}" type="presParOf" srcId="{BC454F45-82E7-415F-A5A9-6A2FB0F8CE13}" destId="{B1CD7EB2-E499-45AB-A7EA-757594F8D45F}" srcOrd="4" destOrd="0" presId="urn:microsoft.com/office/officeart/2018/2/layout/IconVerticalSolidList"/>
    <dgm:cxn modelId="{F190E9F8-4BCF-4064-9971-BE6398ABF420}" type="presParOf" srcId="{B1CD7EB2-E499-45AB-A7EA-757594F8D45F}" destId="{BF1900F5-5B5D-4EE1-BDEA-7910F705F924}" srcOrd="0" destOrd="0" presId="urn:microsoft.com/office/officeart/2018/2/layout/IconVerticalSolidList"/>
    <dgm:cxn modelId="{B10D66DB-33CE-4FF0-A221-12DD42E7EA32}" type="presParOf" srcId="{B1CD7EB2-E499-45AB-A7EA-757594F8D45F}" destId="{A0E25B9D-107E-4BD0-8462-620772E6421B}" srcOrd="1" destOrd="0" presId="urn:microsoft.com/office/officeart/2018/2/layout/IconVerticalSolidList"/>
    <dgm:cxn modelId="{5D8B0DCD-022E-4352-98E9-12D51651EC80}" type="presParOf" srcId="{B1CD7EB2-E499-45AB-A7EA-757594F8D45F}" destId="{14269039-0FB4-408A-B40E-ABB69FDFC249}" srcOrd="2" destOrd="0" presId="urn:microsoft.com/office/officeart/2018/2/layout/IconVerticalSolidList"/>
    <dgm:cxn modelId="{330DC133-2943-4BD5-929F-A694ADB3A338}" type="presParOf" srcId="{B1CD7EB2-E499-45AB-A7EA-757594F8D45F}" destId="{E30E3352-2D65-4318-A5A7-533CB4D7C3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648BE-0209-4851-B837-E3D3C3717D9E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8BEC9F-E23B-47FE-B60B-6DBE46008B54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746F74-4063-4E1D-BB1E-D9ADB1807B48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Linear Regression</a:t>
          </a:r>
          <a:endParaRPr lang="en-US" sz="2500" kern="1200"/>
        </a:p>
      </dsp:txBody>
      <dsp:txXfrm>
        <a:off x="1435590" y="531"/>
        <a:ext cx="9080009" cy="1242935"/>
      </dsp:txXfrm>
    </dsp:sp>
    <dsp:sp modelId="{280F65D7-49A0-42F2-8048-60C188A9AEE5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FD3E1-BF40-4CE5-8396-D1C8A820B0F9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87CC57-1DC2-491C-85BB-66918F5740D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Random Forest Regressor</a:t>
          </a:r>
          <a:endParaRPr lang="en-US" sz="2500" kern="1200"/>
        </a:p>
      </dsp:txBody>
      <dsp:txXfrm>
        <a:off x="1435590" y="1554201"/>
        <a:ext cx="9080009" cy="1242935"/>
      </dsp:txXfrm>
    </dsp:sp>
    <dsp:sp modelId="{BF1900F5-5B5D-4EE1-BDEA-7910F705F924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E25B9D-107E-4BD0-8462-620772E6421B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0E3352-2D65-4318-A5A7-533CB4D7C3DE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Gradient Boosting Regressor</a:t>
          </a:r>
          <a:endParaRPr lang="en-US" sz="2500" kern="1200"/>
        </a:p>
      </dsp:txBody>
      <dsp:txXfrm>
        <a:off x="1435590" y="3107870"/>
        <a:ext cx="9080009" cy="1242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56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A004F4-F240-48F9-8AE1-486585C7F0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19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6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80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868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485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42345-EBAA-9F48-9CF5-BA1649108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9D3BF-562E-9B8F-5A70-454979D50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925259-B27A-F681-E6C0-DB83779B3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0381D-6CCB-99F2-53C7-63D4726ACC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0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0BC49-E0E7-2293-6F39-3559EAB35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A36965-9ACE-3461-8F5B-F15B7818C2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10F21-13B3-62BD-859C-9B3196AA0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3AE9D-00F4-DB31-2FDF-BC252653D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376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we select these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1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37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8197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55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058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2785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0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85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461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90128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23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58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Horisont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2">
            <a:extLst>
              <a:ext uri="{FF2B5EF4-FFF2-40B4-BE49-F238E27FC236}">
                <a16:creationId xmlns:a16="http://schemas.microsoft.com/office/drawing/2014/main" id="{E4FD2CFF-0F3D-42BB-BBFF-903727B32640}"/>
              </a:ext>
            </a:extLst>
          </p:cNvPr>
          <p:cNvSpPr/>
          <p:nvPr userDrawn="1"/>
        </p:nvSpPr>
        <p:spPr>
          <a:xfrm>
            <a:off x="0" y="1562188"/>
            <a:ext cx="11269980" cy="2359660"/>
          </a:xfrm>
          <a:custGeom>
            <a:avLst/>
            <a:gdLst/>
            <a:ahLst/>
            <a:cxnLst/>
            <a:rect l="l" t="t" r="r" b="b"/>
            <a:pathLst>
              <a:path w="11269980" h="2359660">
                <a:moveTo>
                  <a:pt x="0" y="2359152"/>
                </a:moveTo>
                <a:lnTo>
                  <a:pt x="11269980" y="2359152"/>
                </a:lnTo>
                <a:lnTo>
                  <a:pt x="11269980" y="0"/>
                </a:lnTo>
                <a:lnTo>
                  <a:pt x="0" y="0"/>
                </a:lnTo>
                <a:lnTo>
                  <a:pt x="0" y="2359152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133087"/>
            <a:ext cx="10431780" cy="2043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C1B0D46C-2987-401A-A0C4-CFB6F73E9D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4296" y="1788579"/>
            <a:ext cx="10425684" cy="19068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5382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62944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734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03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29F16048-FF4E-41B1-B3D4-0FB210A70DF2}"/>
              </a:ext>
            </a:extLst>
          </p:cNvPr>
          <p:cNvSpPr/>
          <p:nvPr userDrawn="1"/>
        </p:nvSpPr>
        <p:spPr>
          <a:xfrm>
            <a:off x="5294630" y="0"/>
            <a:ext cx="6897370" cy="6858000"/>
          </a:xfrm>
          <a:custGeom>
            <a:avLst/>
            <a:gdLst/>
            <a:ahLst/>
            <a:cxnLst/>
            <a:rect l="l" t="t" r="r" b="b"/>
            <a:pathLst>
              <a:path w="6897370" h="6858000">
                <a:moveTo>
                  <a:pt x="0" y="6858000"/>
                </a:moveTo>
                <a:lnTo>
                  <a:pt x="6896900" y="6858000"/>
                </a:lnTo>
                <a:lnTo>
                  <a:pt x="68969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94251" y="119269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337951D-6DB6-4713-9200-E8513CDEB6B3}"/>
              </a:ext>
            </a:extLst>
          </p:cNvPr>
          <p:cNvSpPr/>
          <p:nvPr userDrawn="1"/>
        </p:nvSpPr>
        <p:spPr>
          <a:xfrm>
            <a:off x="0" y="2430411"/>
            <a:ext cx="3625850" cy="3438525"/>
          </a:xfrm>
          <a:custGeom>
            <a:avLst/>
            <a:gdLst/>
            <a:ahLst/>
            <a:cxnLst/>
            <a:rect l="l" t="t" r="r" b="b"/>
            <a:pathLst>
              <a:path w="3625850" h="3438525">
                <a:moveTo>
                  <a:pt x="0" y="3438486"/>
                </a:moveTo>
                <a:lnTo>
                  <a:pt x="3625596" y="3438486"/>
                </a:lnTo>
                <a:lnTo>
                  <a:pt x="3625596" y="0"/>
                </a:lnTo>
                <a:lnTo>
                  <a:pt x="0" y="0"/>
                </a:lnTo>
                <a:lnTo>
                  <a:pt x="0" y="343848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781223"/>
            <a:ext cx="6040800" cy="273690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86106" y="1188012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86106" y="2878015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7294250" y="2880357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86106" y="4568018"/>
            <a:ext cx="376237" cy="376237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294250" y="4568018"/>
            <a:ext cx="4057961" cy="143123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1334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3/13/2025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3/13/2025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2547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pw/msc-pds-group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 descr="Blue rectangle">
            <a:extLst>
              <a:ext uri="{FF2B5EF4-FFF2-40B4-BE49-F238E27FC236}">
                <a16:creationId xmlns:a16="http://schemas.microsoft.com/office/drawing/2014/main" id="{482BBC39-5D4C-4E24-ADB1-5FFFBA7198D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blipFill>
            <a:blip r:embed="rId3"/>
            <a:srcRect/>
            <a:stretch>
              <a:fillRect l="-12" r="-12"/>
            </a:stretch>
          </a:blip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254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1152145"/>
            <a:ext cx="10561320" cy="1938528"/>
          </a:xfrm>
        </p:spPr>
        <p:txBody>
          <a:bodyPr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5400" dirty="0">
                <a:solidFill>
                  <a:schemeClr val="bg1"/>
                </a:solidFill>
                <a:latin typeface="Gill Sans MT" panose="020B0502020104020203" pitchFamily="34" charset="0"/>
              </a:rPr>
              <a:t>MONTHLY SALES FORCASTING</a:t>
            </a:r>
            <a:br>
              <a:rPr lang="en-US" sz="5000" dirty="0">
                <a:solidFill>
                  <a:schemeClr val="bg1"/>
                </a:solidFill>
                <a:latin typeface="Gill Sans MT" panose="020B0502020104020203" pitchFamily="34" charset="0"/>
              </a:rPr>
            </a:br>
            <a:r>
              <a:rPr lang="en-US" sz="2700" dirty="0">
                <a:solidFill>
                  <a:schemeClr val="bg1"/>
                </a:solidFill>
                <a:latin typeface="Gill Sans MT" panose="020B0502020104020203" pitchFamily="34" charset="0"/>
              </a:rPr>
              <a:t>GROUP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8CF06A-B594-4BA2-8B1E-D649096D74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7672" y="4221162"/>
            <a:ext cx="8156448" cy="1658430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/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MSc Data Science, Coventry University UK </a:t>
            </a:r>
          </a:p>
          <a:p>
            <a:r>
              <a:rPr lang="en-US" sz="2000" b="1" i="1" spc="65" dirty="0">
                <a:solidFill>
                  <a:schemeClr val="accent1"/>
                </a:solidFill>
                <a:latin typeface="Arial"/>
                <a:cs typeface="Arial"/>
              </a:rPr>
              <a:t>(2024 Batch)</a:t>
            </a:r>
          </a:p>
          <a:p>
            <a:r>
              <a:rPr lang="en-US" sz="2000" dirty="0"/>
              <a:t>Group-1</a:t>
            </a:r>
            <a:endParaRPr lang="en-US" sz="2000" b="1" i="1" spc="65" dirty="0">
              <a:solidFill>
                <a:schemeClr val="accent1"/>
              </a:solidFill>
              <a:latin typeface="Arial"/>
              <a:cs typeface="Arial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 flipV="1">
            <a:off x="1147572" y="2496312"/>
            <a:ext cx="9363456" cy="7315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2816EAE-53E8-2E3F-0958-85A37DB85749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4FE6E7-E4F3-D405-9FDE-44CA974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FC9C30-C06F-6AD3-7B87-0A8A452F1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Numerical 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3ED93B-5C60-3F25-C228-BBC95C2FFD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621402"/>
            <a:ext cx="6073182" cy="5236598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Temperature: The histogram shows a normal distribution with most values concentrated around 60–70°F.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Fuel Price: A bimodal distribution is observed, indicating two common price ranges.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Markdowns: Skewed distributions are evident, with most values clustered at lower levels.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CPI and Unemployment: These variables display variability, with unemployment mostly around 7–8%.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Store Types: Variations in store sizes are evident, with distinct patterns across categories such as Type A, B, and C.</a:t>
            </a:r>
          </a:p>
        </p:txBody>
      </p:sp>
      <p:pic>
        <p:nvPicPr>
          <p:cNvPr id="6" name="Content Placeholder 5" descr="A screenshot of a graph&#10;&#10;AI-generated content may be incorrect.">
            <a:extLst>
              <a:ext uri="{FF2B5EF4-FFF2-40B4-BE49-F238E27FC236}">
                <a16:creationId xmlns:a16="http://schemas.microsoft.com/office/drawing/2014/main" id="{03120130-CD7E-D8C5-1331-6D995D8F4B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7674"/>
          <a:stretch/>
        </p:blipFill>
        <p:spPr>
          <a:xfrm>
            <a:off x="6366164" y="1838607"/>
            <a:ext cx="5102680" cy="4802187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417318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91C6E80-3CC3-BB27-5F82-0CA5C425037C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7DCC78-A5EE-6B35-D586-1A7B45F45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1A06E3-07E9-C808-769A-354144EB0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Unemployment Rates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105710E-1AF0-E1BB-9FC5-B65609223E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690688"/>
            <a:ext cx="5734552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Overall Decline: The unemployment rate shows a clear decline from January 2010 to May 2013, dropping from approximately 8.5% to 6.75%.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Stepwise Decrease: The trend occurs in steps rather than a smooth decline, indicating periods of stability followed by significant drops.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Notable Events: Sudden drops around mid-2011 and early 2012 may reflect economic recovery measures or impactful policies.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6973244-B187-1ADF-E8CC-2AC9E89633D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34553" y="2217626"/>
            <a:ext cx="6091407" cy="330728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21833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0CD4E5FD-FC1C-8E94-1445-BD244C1C5320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6CB77A-604D-7036-6161-FA4FB617A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27EC6-BE38-BFFF-6AE6-AF31EF149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Fuel Prices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E5A916-4FB9-6DF1-0780-4DDE950DC63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80856"/>
            <a:ext cx="5800728" cy="5177144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Notable Peaks: Fuel prices experienced significant peaks around mid-2011 and mid-2012, with the highest point nearing $4.00.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Overall Volatility: Prices fluctuated throughout the period, indicating unstable market conditions.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Gradual Declines: After mid-2012, prices show a steady decline, suggesting a possible market correction or stabilization.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D49A58-BE10-4C66-D9E4-267CC2570A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00728" y="2219645"/>
            <a:ext cx="6025232" cy="329739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37725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148A88B6-2F77-6D63-74C3-B87652DB9D39}"/>
              </a:ext>
            </a:extLst>
          </p:cNvPr>
          <p:cNvSpPr txBox="1">
            <a:spLocks/>
          </p:cNvSpPr>
          <p:nvPr/>
        </p:nvSpPr>
        <p:spPr>
          <a:xfrm>
            <a:off x="5676900" y="1567629"/>
            <a:ext cx="6515100" cy="53002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1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A59AD3-B816-D460-63C9-6058CEA97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Consumer Price Index (CPI)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E34B162-C132-58EB-0E08-E71FDDD5EE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23411"/>
            <a:ext cx="5738884" cy="5234589"/>
          </a:xfrm>
          <a:solidFill>
            <a:schemeClr val="accent2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Steady Growth: The CPI shows a general upward trend from January 2010 to May 2013, indicating a gradual increase in the cost of goods and services.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Seasonal Fluctuations: There are noticeable short-term fluctuations in CPI, possibly linked to seasonal changes or economic conditions.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Economic Indicator: The trend reflects changes in economic conditions during the period, providing valuable insight for analysis.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Visual Emphasis: The x-axis spans from 2010-01 to 2013-05, while the y-axis ranges from 168 to 178, highlighting the consistent growth within this range.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3C8F2-C4E9-D9C1-C8BC-D4AE6097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Content Placeholder 4" descr="A graph showing the growth of a price&#10;&#10;AI-generated content may be incorrect.">
            <a:extLst>
              <a:ext uri="{FF2B5EF4-FFF2-40B4-BE49-F238E27FC236}">
                <a16:creationId xmlns:a16="http://schemas.microsoft.com/office/drawing/2014/main" id="{9D72116C-9FF2-756E-63B0-E03648465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35114" y="2231429"/>
            <a:ext cx="5998671" cy="326984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51093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E3306B6-80A2-CEE2-0137-865AA7B5D26A}"/>
              </a:ext>
            </a:extLst>
          </p:cNvPr>
          <p:cNvSpPr txBox="1">
            <a:spLocks/>
          </p:cNvSpPr>
          <p:nvPr/>
        </p:nvSpPr>
        <p:spPr>
          <a:xfrm>
            <a:off x="5353664" y="1563330"/>
            <a:ext cx="6838336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9E2AA5-B5D9-3BDC-F85E-E880C3473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B3219-06B0-B6FC-FE1D-2AC5B654B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Economic Indicators (2010–2013)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3F94D8-E887-B2FD-097B-A72F0DDAE16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-1" y="1690687"/>
            <a:ext cx="5441595" cy="5167313"/>
          </a:xfrm>
          <a:solidFill>
            <a:schemeClr val="accent2"/>
          </a:solidFill>
        </p:spPr>
        <p:txBody>
          <a:bodyPr>
            <a:noAutofit/>
          </a:bodyPr>
          <a:lstStyle/>
          <a:p>
            <a:pPr>
              <a:lnSpc>
                <a:spcPct val="170000"/>
              </a:lnSpc>
            </a:pPr>
            <a:r>
              <a:rPr lang="en-US" sz="1500" dirty="0"/>
              <a:t>Unemployment: The blue-stepped line shows a general decline from 2010 to 2013, indicating improving employment conditions.</a:t>
            </a:r>
          </a:p>
          <a:p>
            <a:pPr>
              <a:lnSpc>
                <a:spcPct val="170000"/>
              </a:lnSpc>
            </a:pPr>
            <a:r>
              <a:rPr lang="en-US" sz="1500" dirty="0"/>
              <a:t>CPI (Consumer Price Index): The orange line with markers highlights a steady increase, reflecting a gradual rise in the cost of goods and services.</a:t>
            </a:r>
          </a:p>
          <a:p>
            <a:pPr>
              <a:lnSpc>
                <a:spcPct val="170000"/>
              </a:lnSpc>
            </a:pPr>
            <a:r>
              <a:rPr lang="en-US" sz="1500" dirty="0"/>
              <a:t>Fuel Price: The green line with triangular markers displays fluctuations, with notable peaks and troughs, highlighting market volatility.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D728957-F261-1175-CED5-EAF05ED69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367" y="2192593"/>
            <a:ext cx="6174658" cy="35596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73630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2FADF5D-FE70-6DC9-24DF-923BD70B1E52}"/>
              </a:ext>
            </a:extLst>
          </p:cNvPr>
          <p:cNvSpPr txBox="1">
            <a:spLocks/>
          </p:cNvSpPr>
          <p:nvPr/>
        </p:nvSpPr>
        <p:spPr>
          <a:xfrm>
            <a:off x="5353664" y="1563330"/>
            <a:ext cx="6838336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27766-B6B4-D73B-D2F5-9887905E7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B21322-D5E1-426C-7BE0-D339513DB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Size Variations Across Categories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73D5C9-B642-42BC-5AD6-43CFE91C48B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1650"/>
            <a:ext cx="5466735" cy="5076350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Store Type Distribution: Type A stores have the largest sizes overall, followed by Type B and Type C, indicating a hierarchy in size distribution across categories.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Wide Size Range: Type A stores show a significant size range, suggesting diverse operational scales, while Type C stores tend to be consistently smaller.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Business Implications: The variations in store sizes may reflect different business models, target audiences, or inventory capacities within each category.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E2B4A6A3-F605-48CD-7F4E-23C1F2142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081" y="2180097"/>
            <a:ext cx="6116979" cy="301261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5588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7A739F-300B-ED4C-3E7B-9D9D598BCCC1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B088-DFF6-16AF-ACA8-5F3D16C3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FC35-D477-8F17-30D7-7AE28C4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Weekly Sales Over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5C86C-CCAA-ED8D-2FEF-AC3AD1991B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6876" y="1824174"/>
            <a:ext cx="11947472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Fluctuations: Weekly sales show significant variations, with notable peaks around January 2011 and January 2012, likely due to seasonal shopping patterns.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General Growth: Despite fluctuations, there is an overall upward trend in sales throughout the period from July 2010 to July 2012.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Scale of Sales: Sales values range in tens of millions (1e7), highlighting the substantial magnitude of these transactions.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Insight into Seasonality: Peaks around January suggest the impact of holiday seasons on consumer spending behaviors.</a:t>
            </a:r>
          </a:p>
        </p:txBody>
      </p:sp>
      <p:pic>
        <p:nvPicPr>
          <p:cNvPr id="6" name="Content Placeholder 4" descr="A graph with blue lines&#10;&#10;AI-generated content may be incorrect.">
            <a:extLst>
              <a:ext uri="{FF2B5EF4-FFF2-40B4-BE49-F238E27FC236}">
                <a16:creationId xmlns:a16="http://schemas.microsoft.com/office/drawing/2014/main" id="{ABF537C0-7845-DA44-F622-7109FF791E3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38588" y="4268480"/>
            <a:ext cx="10564216" cy="222439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952569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E8FB8B8D-1E97-FDEB-4672-DC6B73AA2903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119845-F3DF-4B95-1F2A-EFAF3D6C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D0B785-51D7-09CC-A337-87C0E644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Observing Trends Across Multiple Metrics</a:t>
            </a:r>
            <a:br>
              <a:rPr lang="en-US" b="1" dirty="0"/>
            </a:b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28991F-691B-9898-6C76-D4E5C5378C2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8658" y="1788579"/>
            <a:ext cx="11975690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Seasonal Peaks: Certain metrics, such as the first and third graphs, show clear peaks around January 2011 and January 2012, possibly indicating seasonal trends.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Downward Trends: The second graph reveals an overall decline with minor upward adjustments, reflecting potential long-term changes.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Consistent Fluctuations: The fourth graph demonstrates regular oscillations, with peaks and troughs throughout the period.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Comparative Analysis: These graphs provide a multi-faceted view of trends over time, enabling cross-metric insights and potential correlations.</a:t>
            </a:r>
          </a:p>
        </p:txBody>
      </p:sp>
      <p:pic>
        <p:nvPicPr>
          <p:cNvPr id="7" name="Content Placeholder 4" descr="A graph of blue lines&#10;&#10;AI-generated content may be incorrect.">
            <a:extLst>
              <a:ext uri="{FF2B5EF4-FFF2-40B4-BE49-F238E27FC236}">
                <a16:creationId xmlns:a16="http://schemas.microsoft.com/office/drawing/2014/main" id="{D48BB608-1F73-2C28-067F-0F10FC246D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10349" y="4140492"/>
            <a:ext cx="5910689" cy="248601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137864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F2B17FE-8F8C-EA54-3F27-934C8130AD53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8FEAA-D780-4639-7FF9-1CC27E6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186F9-F3C0-E6AE-BA89-DE922DA5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Weekly Sales Trends Across Stores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6343A-522A-08CB-F17D-61C8AAED86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90688"/>
            <a:ext cx="5250426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Overall Trend: Each store exhibits weekly sales fluctuations, with varying degrees of peaks and troughs.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Store Comparisons: Sales patterns differ across stores, with some showing consistent trends and others more erratic behaviors.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High and Low Performers: Identifying stores with sustained peaks or significant troughs can reveal strong or underperforming stores.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Actionable Insights: This comparative analysis helps in tailoring strategies for sales growth and addressing store-specific challenges.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78068EEF-67BF-4FF2-3917-6B09D0ADDA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250426" y="1690688"/>
            <a:ext cx="6218418" cy="495097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9910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FA7F5DDD-191C-7957-7436-23A0D3C9BF29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F6BCEB-AD91-97D6-BD77-C22AE252F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716D5B-AC68-50ED-2603-8578A2728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Insights from Retail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20B8DA-34B4-EAFA-8206-C156AFD8114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11598"/>
            <a:ext cx="5850669" cy="524640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Strong Positive Correlations: Markdown4 and Markdown5 exhibit a strong positive correlation (0.84), indicating a close relationship between these two markdown variables.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Strong Negative Correlation: The year and </a:t>
            </a:r>
            <a:r>
              <a:rPr lang="en-US" sz="1500" dirty="0" err="1"/>
              <a:t>hol_num</a:t>
            </a:r>
            <a:r>
              <a:rPr lang="en-US" sz="1500" dirty="0"/>
              <a:t> variables have a significant negative correlation (-0.81), suggesting an inverse relationship.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Other Relationships: Store size and weekly sales show moderate correlations, providing insights into how size impacts sales.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Analysis Potential: This heatmap offers a visual guide to understanding variable interrelations, aiding in focused data-driven decisions.</a:t>
            </a:r>
          </a:p>
        </p:txBody>
      </p:sp>
      <p:pic>
        <p:nvPicPr>
          <p:cNvPr id="6" name="Content Placeholder 4" descr="A screenshot of a graph&#10;&#10;AI-generated content may be incorrect.">
            <a:extLst>
              <a:ext uri="{FF2B5EF4-FFF2-40B4-BE49-F238E27FC236}">
                <a16:creationId xmlns:a16="http://schemas.microsoft.com/office/drawing/2014/main" id="{686AEF7C-6612-3D97-82A4-49929AC4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860" y="1764527"/>
            <a:ext cx="5419311" cy="4728348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05879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wo person handshake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 descr="Blue rectangle">
            <a:extLst>
              <a:ext uri="{FF2B5EF4-FFF2-40B4-BE49-F238E27FC236}">
                <a16:creationId xmlns:a16="http://schemas.microsoft.com/office/drawing/2014/main" id="{B743B096-6BB3-4330-9D5B-22EEBAF87BEE}"/>
              </a:ext>
            </a:extLst>
          </p:cNvPr>
          <p:cNvSpPr/>
          <p:nvPr/>
        </p:nvSpPr>
        <p:spPr>
          <a:xfrm>
            <a:off x="0" y="2770632"/>
            <a:ext cx="12192000" cy="13167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267322" y="241139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TEAM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94842" y="4604376"/>
            <a:ext cx="2700338" cy="73818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Dinesh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COMScDS241P-002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4"/>
            <a:ext cx="2160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lue circle">
            <a:extLst>
              <a:ext uri="{FF2B5EF4-FFF2-40B4-BE49-F238E27FC236}">
                <a16:creationId xmlns:a16="http://schemas.microsoft.com/office/drawing/2014/main" id="{F022418F-A5B3-63B9-FB99-860A14CF2C67}"/>
              </a:ext>
            </a:extLst>
          </p:cNvPr>
          <p:cNvSpPr/>
          <p:nvPr/>
        </p:nvSpPr>
        <p:spPr>
          <a:xfrm>
            <a:off x="2614734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Placeholder 17" descr="A person in a blue shirt&#10;&#10;AI-generated content may be incorrect.">
            <a:extLst>
              <a:ext uri="{FF2B5EF4-FFF2-40B4-BE49-F238E27FC236}">
                <a16:creationId xmlns:a16="http://schemas.microsoft.com/office/drawing/2014/main" id="{07266CD1-DE35-6B2A-6597-9AD0FBE42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5639" y="2599908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22" name="Oval 21" descr="Blue circle">
            <a:extLst>
              <a:ext uri="{FF2B5EF4-FFF2-40B4-BE49-F238E27FC236}">
                <a16:creationId xmlns:a16="http://schemas.microsoft.com/office/drawing/2014/main" id="{0F5D37EA-9088-B415-D723-6AE9593284BC}"/>
              </a:ext>
            </a:extLst>
          </p:cNvPr>
          <p:cNvSpPr/>
          <p:nvPr/>
        </p:nvSpPr>
        <p:spPr>
          <a:xfrm>
            <a:off x="5021471" y="2440533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41">
            <a:extLst>
              <a:ext uri="{FF2B5EF4-FFF2-40B4-BE49-F238E27FC236}">
                <a16:creationId xmlns:a16="http://schemas.microsoft.com/office/drawing/2014/main" id="{AAB0706A-DD50-F961-CA34-08A3FD8E5CD4}"/>
              </a:ext>
            </a:extLst>
          </p:cNvPr>
          <p:cNvSpPr txBox="1">
            <a:spLocks/>
          </p:cNvSpPr>
          <p:nvPr/>
        </p:nvSpPr>
        <p:spPr>
          <a:xfrm>
            <a:off x="5798" y="460375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Tharinda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COMScDS241P-001</a:t>
            </a:r>
          </a:p>
        </p:txBody>
      </p:sp>
      <p:sp>
        <p:nvSpPr>
          <p:cNvPr id="32" name="Oval 31" descr="Blue circle">
            <a:extLst>
              <a:ext uri="{FF2B5EF4-FFF2-40B4-BE49-F238E27FC236}">
                <a16:creationId xmlns:a16="http://schemas.microsoft.com/office/drawing/2014/main" id="{F9753F1C-BB42-7FD6-9267-974AC3B42C66}"/>
              </a:ext>
            </a:extLst>
          </p:cNvPr>
          <p:cNvSpPr/>
          <p:nvPr/>
        </p:nvSpPr>
        <p:spPr>
          <a:xfrm>
            <a:off x="7428209" y="2430535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41">
            <a:extLst>
              <a:ext uri="{FF2B5EF4-FFF2-40B4-BE49-F238E27FC236}">
                <a16:creationId xmlns:a16="http://schemas.microsoft.com/office/drawing/2014/main" id="{11B1913B-3E22-378B-6473-9FC43B7FF70A}"/>
              </a:ext>
            </a:extLst>
          </p:cNvPr>
          <p:cNvSpPr txBox="1">
            <a:spLocks/>
          </p:cNvSpPr>
          <p:nvPr/>
        </p:nvSpPr>
        <p:spPr>
          <a:xfrm>
            <a:off x="7166501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Arosha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COMScDS241P-004</a:t>
            </a:r>
          </a:p>
        </p:txBody>
      </p:sp>
      <p:sp>
        <p:nvSpPr>
          <p:cNvPr id="34" name="Text Placeholder 41">
            <a:extLst>
              <a:ext uri="{FF2B5EF4-FFF2-40B4-BE49-F238E27FC236}">
                <a16:creationId xmlns:a16="http://schemas.microsoft.com/office/drawing/2014/main" id="{20F5E110-32C9-5432-252B-77FBCE034AB5}"/>
              </a:ext>
            </a:extLst>
          </p:cNvPr>
          <p:cNvSpPr txBox="1">
            <a:spLocks/>
          </p:cNvSpPr>
          <p:nvPr/>
        </p:nvSpPr>
        <p:spPr>
          <a:xfrm>
            <a:off x="9650823" y="4575928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Osanda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COMScDS241P-019</a:t>
            </a:r>
          </a:p>
        </p:txBody>
      </p:sp>
      <p:sp>
        <p:nvSpPr>
          <p:cNvPr id="36" name="Text Placeholder 41">
            <a:extLst>
              <a:ext uri="{FF2B5EF4-FFF2-40B4-BE49-F238E27FC236}">
                <a16:creationId xmlns:a16="http://schemas.microsoft.com/office/drawing/2014/main" id="{E0DB4EB9-336A-8406-5CED-3B293EA5B6DF}"/>
              </a:ext>
            </a:extLst>
          </p:cNvPr>
          <p:cNvSpPr txBox="1">
            <a:spLocks/>
          </p:cNvSpPr>
          <p:nvPr/>
        </p:nvSpPr>
        <p:spPr>
          <a:xfrm>
            <a:off x="4656843" y="4585926"/>
            <a:ext cx="2700338" cy="738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Dinushi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i="1" dirty="0">
                <a:solidFill>
                  <a:schemeClr val="bg2"/>
                </a:solidFill>
                <a:latin typeface="+mn-lt"/>
              </a:rPr>
              <a:t>COMScDS241P-003</a:t>
            </a:r>
          </a:p>
        </p:txBody>
      </p:sp>
      <p:sp>
        <p:nvSpPr>
          <p:cNvPr id="37" name="Oval 36" descr="Blue circle">
            <a:extLst>
              <a:ext uri="{FF2B5EF4-FFF2-40B4-BE49-F238E27FC236}">
                <a16:creationId xmlns:a16="http://schemas.microsoft.com/office/drawing/2014/main" id="{154E96E3-C12D-E2B0-3192-DE3F07914C3F}"/>
              </a:ext>
            </a:extLst>
          </p:cNvPr>
          <p:cNvSpPr/>
          <p:nvPr/>
        </p:nvSpPr>
        <p:spPr>
          <a:xfrm>
            <a:off x="9866839" y="2448824"/>
            <a:ext cx="1978152" cy="197693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7">
            <a:extLst>
              <a:ext uri="{FF2B5EF4-FFF2-40B4-BE49-F238E27FC236}">
                <a16:creationId xmlns:a16="http://schemas.microsoft.com/office/drawing/2014/main" id="{8B4071AA-E160-1BF6-7931-36FF5EB52C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305" y="258076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5" name="Picture Placeholder 17">
            <a:extLst>
              <a:ext uri="{FF2B5EF4-FFF2-40B4-BE49-F238E27FC236}">
                <a16:creationId xmlns:a16="http://schemas.microsoft.com/office/drawing/2014/main" id="{878ABC1E-4673-8284-D4E0-D93CD0E195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7919" y="261819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5070BEA6-9AD4-C570-3A02-392386EA6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8192" y="259990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49A6976E-00AA-D909-2BEF-4AFB4D10E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36822" y="2618197"/>
            <a:ext cx="1638185" cy="1638185"/>
          </a:xfrm>
          <a:prstGeom prst="ellipse">
            <a:avLst/>
          </a:prstGeom>
          <a:noFill/>
          <a:ln w="387350">
            <a:noFill/>
          </a:ln>
        </p:spPr>
      </p:pic>
    </p:spTree>
    <p:extLst>
      <p:ext uri="{BB962C8B-B14F-4D97-AF65-F5344CB8AC3E}">
        <p14:creationId xmlns:p14="http://schemas.microsoft.com/office/powerpoint/2010/main" val="1065904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431CC44-6073-1B8B-FBAF-EB2C18646448}"/>
              </a:ext>
            </a:extLst>
          </p:cNvPr>
          <p:cNvSpPr txBox="1">
            <a:spLocks/>
          </p:cNvSpPr>
          <p:nvPr/>
        </p:nvSpPr>
        <p:spPr>
          <a:xfrm>
            <a:off x="1" y="1563329"/>
            <a:ext cx="12192000" cy="529467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F82197-EE24-692E-804D-DF4A24D7A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27E2AD-7146-B9B6-18B1-458D56D64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Stores Based on Weekly Sales (Mean)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719324-13E9-D8CA-65BB-B8B5A8EA8A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27819" y="1788579"/>
            <a:ext cx="11906865" cy="190687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Store-Level Variation: The bar chart highlights significant differences in mean weekly sales across 45 stores, with some outperforming others by large margins.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High-Performing Stores: A few stores exhibit notably higher sales, indicating potential best practices or market advantages.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Sales Trends: The majority of stores cluster around mid-range sales levels, with clear outliers at both ends of the spectrum.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Business Insight: Understanding these variations can help identify factors contributing to high performance and areas for improvement.</a:t>
            </a:r>
          </a:p>
        </p:txBody>
      </p:sp>
      <p:pic>
        <p:nvPicPr>
          <p:cNvPr id="6" name="Content Placeholder 4" descr="A graph with blue bars&#10;&#10;AI-generated content may be incorrect.">
            <a:extLst>
              <a:ext uri="{FF2B5EF4-FFF2-40B4-BE49-F238E27FC236}">
                <a16:creationId xmlns:a16="http://schemas.microsoft.com/office/drawing/2014/main" id="{EBB7671A-1835-20B2-E6C7-A2E3E6E9A7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4471225"/>
            <a:ext cx="10431463" cy="20216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2772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DE9F5827-DBAF-9EF5-9522-5A8F1022B01F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BC2677-D0A7-62DB-E25F-6CF267A3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2C674B-43CB-9EBA-642A-619D5D0DF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67DC24-D422-095A-130C-63351B541C9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" y="1788578"/>
            <a:ext cx="5516130" cy="506942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The </a:t>
            </a:r>
            <a:r>
              <a:rPr lang="en-US" sz="1500" b="1" dirty="0"/>
              <a:t>elbow point</a:t>
            </a:r>
            <a:r>
              <a:rPr lang="en-US" sz="1500" dirty="0"/>
              <a:t> in your graph appears to be around </a:t>
            </a:r>
            <a:r>
              <a:rPr lang="en-US" sz="1500" b="1" dirty="0"/>
              <a:t>k = 3 or 4</a:t>
            </a:r>
            <a:r>
              <a:rPr lang="en-US" sz="1500" dirty="0"/>
              <a:t>.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This is where the inertia (within-cluster sum of squares) stops decreasing rapidly and starts to level off. 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Choosing </a:t>
            </a:r>
            <a:r>
              <a:rPr lang="en-US" sz="1500" b="1" dirty="0"/>
              <a:t>k = 3 or 4</a:t>
            </a:r>
            <a:r>
              <a:rPr lang="en-US" sz="1500" dirty="0"/>
              <a:t> would likely be the best balance between minimizing inertia and avoiding overfitting.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5C14481-C7D3-64DD-4791-3AD6341B6EE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37271" y="1866957"/>
            <a:ext cx="5710432" cy="438154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11892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A9D4082D-635D-9D82-51C9-F6FEAA036F68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44973-CAF0-1714-57A4-B0E893DF8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FFB55F-EB2C-650F-5333-8884E0BD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of Weekly Sales Trends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5F9465-7CA8-A287-F72A-38B9454BED0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8578"/>
            <a:ext cx="6096000" cy="5069421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Clustering Sales Data</a:t>
            </a:r>
            <a:r>
              <a:rPr lang="en-US" sz="1500" dirty="0"/>
              <a:t> – The plot represents weekly sales data clustered using the K-Means algorithm to identify patterns and trends over time.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Sales Anomalies &amp; Peaks</a:t>
            </a:r>
            <a:r>
              <a:rPr lang="en-US" sz="1500" dirty="0"/>
              <a:t> – The yellow cluster highlights higher sales values, showing peaks during specific periods, likely due to seasonal trends, promotions, or external factors.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Segmentation Insights</a:t>
            </a:r>
            <a:r>
              <a:rPr lang="en-US" sz="1500" dirty="0"/>
              <a:t> – Different clusters help in understanding normal sales trends (lower clusters) versus exceptional sales spikes, aiding in strategic decision-making.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0603EE9-10A3-A601-27C6-66FA9CE619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75895" y="1995731"/>
            <a:ext cx="5071809" cy="417917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9503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Evaluated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2EE24B5-652C-4DB5-B7C3-B5BBEC1280B1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1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endParaRPr lang="en-US" sz="1500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45F4099-9662-7B80-CF2A-EFFC0DB69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39217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53316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 anchor="ctr"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b="0" i="1" u="none" strike="noStrike" kern="1200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L="0" marR="0" lvl="0" indent="0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b="0" i="1" u="none" strike="noStrike" kern="1200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Hyperparameters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959BA-2328-E863-C096-BE2A2DF7E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0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2291AB5-CE1E-5269-6628-2B0EF0E5CD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25959"/>
              </p:ext>
            </p:extLst>
          </p:nvPr>
        </p:nvGraphicFramePr>
        <p:xfrm>
          <a:off x="6172200" y="2066899"/>
          <a:ext cx="5181602" cy="38687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98051">
                  <a:extLst>
                    <a:ext uri="{9D8B030D-6E8A-4147-A177-3AD203B41FA5}">
                      <a16:colId xmlns:a16="http://schemas.microsoft.com/office/drawing/2014/main" val="260885231"/>
                    </a:ext>
                  </a:extLst>
                </a:gridCol>
                <a:gridCol w="1216377">
                  <a:extLst>
                    <a:ext uri="{9D8B030D-6E8A-4147-A177-3AD203B41FA5}">
                      <a16:colId xmlns:a16="http://schemas.microsoft.com/office/drawing/2014/main" val="401646524"/>
                    </a:ext>
                  </a:extLst>
                </a:gridCol>
                <a:gridCol w="1281957">
                  <a:extLst>
                    <a:ext uri="{9D8B030D-6E8A-4147-A177-3AD203B41FA5}">
                      <a16:colId xmlns:a16="http://schemas.microsoft.com/office/drawing/2014/main" val="1279612421"/>
                    </a:ext>
                  </a:extLst>
                </a:gridCol>
                <a:gridCol w="1085217">
                  <a:extLst>
                    <a:ext uri="{9D8B030D-6E8A-4147-A177-3AD203B41FA5}">
                      <a16:colId xmlns:a16="http://schemas.microsoft.com/office/drawing/2014/main" val="1138384493"/>
                    </a:ext>
                  </a:extLst>
                </a:gridCol>
              </a:tblGrid>
              <a:tr h="310244">
                <a:tc>
                  <a:txBody>
                    <a:bodyPr/>
                    <a:lstStyle/>
                    <a:p>
                      <a:r>
                        <a:rPr lang="en-US" sz="1300" b="1" kern="1200">
                          <a:solidFill>
                            <a:schemeClr val="lt1"/>
                          </a:solidFill>
                          <a:effectLst/>
                        </a:rPr>
                        <a:t>Model Type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lt1"/>
                          </a:solidFill>
                          <a:effectLst/>
                        </a:rPr>
                        <a:t>n_estimators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lt1"/>
                          </a:solidFill>
                          <a:effectLst/>
                        </a:rPr>
                        <a:t>random_state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lt1"/>
                          </a:solidFill>
                          <a:effectLst/>
                        </a:rPr>
                        <a:t>max_depth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651083609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2367267912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3572253355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2448287143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Random Forest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835758723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Gradient Boosting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904644547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Gradient Boosting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1292008845"/>
                  </a:ext>
                </a:extLst>
              </a:tr>
              <a:tr h="508364"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Gradient Boosting Regressor</a:t>
                      </a:r>
                      <a:endParaRPr lang="en-US" sz="1300"/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200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42</a:t>
                      </a:r>
                    </a:p>
                  </a:txBody>
                  <a:tcPr marL="75548" marR="75548" marT="37774" marB="37774"/>
                </a:tc>
                <a:tc>
                  <a:txBody>
                    <a:bodyPr/>
                    <a:lstStyle/>
                    <a:p>
                      <a:r>
                        <a:rPr lang="en-US" sz="1300" b="0" kern="1200">
                          <a:solidFill>
                            <a:schemeClr val="dk1"/>
                          </a:solidFill>
                          <a:effectLst/>
                        </a:rPr>
                        <a:t>None</a:t>
                      </a:r>
                      <a:endParaRPr lang="en-US" sz="1300"/>
                    </a:p>
                  </a:txBody>
                  <a:tcPr marL="75548" marR="75548" marT="37774" marB="37774"/>
                </a:tc>
                <a:extLst>
                  <a:ext uri="{0D108BD9-81ED-4DB2-BD59-A6C34878D82A}">
                    <a16:rowId xmlns:a16="http://schemas.microsoft.com/office/drawing/2014/main" val="2753724298"/>
                  </a:ext>
                </a:extLst>
              </a:tr>
            </a:tbl>
          </a:graphicData>
        </a:graphic>
      </p:graphicFrame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8C31D042-49BF-2C74-CC8F-9017C5E560E1}"/>
              </a:ext>
            </a:extLst>
          </p:cNvPr>
          <p:cNvSpPr txBox="1">
            <a:spLocks/>
          </p:cNvSpPr>
          <p:nvPr/>
        </p:nvSpPr>
        <p:spPr>
          <a:xfrm>
            <a:off x="0" y="1788578"/>
            <a:ext cx="5895975" cy="50694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chemeClr val="bg1"/>
                </a:solidFill>
              </a:rPr>
              <a:t>n_estimators</a:t>
            </a:r>
            <a:r>
              <a:rPr lang="en-US" sz="1100" b="1" dirty="0">
                <a:solidFill>
                  <a:schemeClr val="bg1"/>
                </a:solidFill>
              </a:rPr>
              <a:t> - </a:t>
            </a:r>
            <a:r>
              <a:rPr lang="en-US" sz="1100" dirty="0">
                <a:solidFill>
                  <a:schemeClr val="bg1"/>
                </a:solidFill>
              </a:rPr>
              <a:t>Number of  trees used in the model.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Random Forest: Used 50 and 100 to train the model.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Gradient Boosting: Used 50, 100 and 200 to train the model.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Adding more estimators not significantly improve the performance but increase the computational cost and the training time.</a:t>
            </a:r>
          </a:p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chemeClr val="bg1"/>
                </a:solidFill>
              </a:rPr>
              <a:t>random_state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How data is split between training and testing. 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For the random forest it explains how the features are selected.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For the gradient boosting how initial weights are set.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Kept the </a:t>
            </a:r>
            <a:r>
              <a:rPr lang="en-US" sz="1100" dirty="0" err="1">
                <a:solidFill>
                  <a:schemeClr val="bg1"/>
                </a:solidFill>
              </a:rPr>
              <a:t>random_state</a:t>
            </a:r>
            <a:r>
              <a:rPr lang="en-US" sz="1100" dirty="0">
                <a:solidFill>
                  <a:schemeClr val="bg1"/>
                </a:solidFill>
              </a:rPr>
              <a:t> constant to ensure the consistency across runs.</a:t>
            </a:r>
          </a:p>
          <a:p>
            <a:pPr>
              <a:lnSpc>
                <a:spcPct val="150000"/>
              </a:lnSpc>
            </a:pPr>
            <a:r>
              <a:rPr lang="en-US" sz="1100" b="1" dirty="0" err="1">
                <a:solidFill>
                  <a:schemeClr val="bg1"/>
                </a:solidFill>
              </a:rPr>
              <a:t>max_depth</a:t>
            </a:r>
            <a:r>
              <a:rPr lang="en-US" sz="1100" b="1" dirty="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Refers to the number of levels in a decision tree.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Smaller depth limits the complexity of the model, reducing overfitting but potentially underfitting data.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Larger depth allows the model to learn more complex patterns but increase the risk of overfitting.</a:t>
            </a:r>
          </a:p>
          <a:p>
            <a:pPr lvl="1">
              <a:lnSpc>
                <a:spcPct val="150000"/>
              </a:lnSpc>
            </a:pPr>
            <a:r>
              <a:rPr lang="en-US" sz="1100" dirty="0">
                <a:solidFill>
                  <a:schemeClr val="bg1"/>
                </a:solidFill>
              </a:rPr>
              <a:t>If the depth is not set tree will grow until a stopping criteria is met.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31259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30205C28-E0DF-6B56-D261-3781C31B08D9}"/>
              </a:ext>
            </a:extLst>
          </p:cNvPr>
          <p:cNvSpPr txBox="1">
            <a:spLocks/>
          </p:cNvSpPr>
          <p:nvPr/>
        </p:nvSpPr>
        <p:spPr>
          <a:xfrm>
            <a:off x="1" y="1563330"/>
            <a:ext cx="12192000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95F776-2377-4907-64B4-5E3B5BB3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09F023-6F1A-F12F-BB04-1C17D737B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8959BA-2328-E863-C096-BE2A2DF7E3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788578"/>
            <a:ext cx="5217831" cy="50694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b="1" dirty="0"/>
              <a:t>Mean Squared Error (MSE) Comparison</a:t>
            </a:r>
            <a:r>
              <a:rPr lang="en-US" sz="1500" dirty="0"/>
              <a:t> – Lower MSE values indicate better model performance. Random Forest and Gradient Boosting have significantly lower errors than Linear Regression, making them preferable choices.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R² Score Analysis</a:t>
            </a:r>
            <a:r>
              <a:rPr lang="en-US" sz="1500" dirty="0"/>
              <a:t> – A higher R² score suggests better predictive accuracy. Random Forest achieves the highest R², followed by Gradient Boosting, while Linear Regression performs the worst.</a:t>
            </a:r>
          </a:p>
          <a:p>
            <a:pPr>
              <a:lnSpc>
                <a:spcPct val="150000"/>
              </a:lnSpc>
            </a:pPr>
            <a:r>
              <a:rPr lang="en-US" sz="1500" b="1" dirty="0"/>
              <a:t>Model Selection Insights</a:t>
            </a:r>
            <a:r>
              <a:rPr lang="en-US" sz="1500" dirty="0"/>
              <a:t> – The results suggest that </a:t>
            </a:r>
            <a:r>
              <a:rPr lang="en-US" sz="1500" b="1" dirty="0"/>
              <a:t>ensemble methods (Random Forest &amp; Gradient Boosting) outperform Linear Regression</a:t>
            </a:r>
            <a:r>
              <a:rPr lang="en-US" sz="1500" dirty="0"/>
              <a:t>, making them more suitable for this dataset.</a:t>
            </a:r>
          </a:p>
          <a:p>
            <a:pPr>
              <a:lnSpc>
                <a:spcPct val="150000"/>
              </a:lnSpc>
            </a:pPr>
            <a:endParaRPr lang="en-US" sz="15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CAFF284-0B23-6AB6-0ECB-3C5BC1E3ECA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3871" y="2202591"/>
            <a:ext cx="6242089" cy="333305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624387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17A739F-300B-ED4C-3E7B-9D9D598BCCC1}"/>
              </a:ext>
            </a:extLst>
          </p:cNvPr>
          <p:cNvSpPr txBox="1">
            <a:spLocks/>
          </p:cNvSpPr>
          <p:nvPr/>
        </p:nvSpPr>
        <p:spPr>
          <a:xfrm>
            <a:off x="0" y="1553497"/>
            <a:ext cx="12192000" cy="5304503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E2B088-DFF6-16AF-ACA8-5F3D16C3E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2EFC35-D477-8F17-30D7-7AE28C486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65C86C-CCAA-ED8D-2FEF-AC3AD1991B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6876" y="1824174"/>
            <a:ext cx="11947472" cy="14429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1200" dirty="0"/>
              <a:t>Following chart shows the actual weekly vs predicted weekly sale over the all stores between the time frame of 2012 January 6</a:t>
            </a:r>
            <a:r>
              <a:rPr lang="en-US" sz="1200" baseline="30000" dirty="0"/>
              <a:t>th</a:t>
            </a:r>
            <a:r>
              <a:rPr lang="en-US" sz="1200" dirty="0"/>
              <a:t> to 2012 October 26</a:t>
            </a:r>
            <a:r>
              <a:rPr lang="en-US" sz="1200" baseline="30000" dirty="0"/>
              <a:t>th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US" sz="1200" dirty="0"/>
              <a:t>The orange line represents the prediction made using the trained random forest model.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Predictions closely follow the general trend of actual sales.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Predicted values align well with the actual values during periods of stability but shows some deviation during period of extreme changes.</a:t>
            </a:r>
          </a:p>
          <a:p>
            <a:pPr>
              <a:lnSpc>
                <a:spcPct val="150000"/>
              </a:lnSpc>
            </a:pPr>
            <a:r>
              <a:rPr lang="en-US" sz="1200" dirty="0"/>
              <a:t>Suggests that the model performs better at capturing steady trends than sudden variations.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C560881-EA44-44B3-6706-E01D6FCADCA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309" y="3943995"/>
            <a:ext cx="8911284" cy="272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21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9F2B17FE-8F8C-EA54-3F27-934C8130AD53}"/>
              </a:ext>
            </a:extLst>
          </p:cNvPr>
          <p:cNvSpPr txBox="1">
            <a:spLocks/>
          </p:cNvSpPr>
          <p:nvPr/>
        </p:nvSpPr>
        <p:spPr>
          <a:xfrm>
            <a:off x="5161935" y="1563330"/>
            <a:ext cx="7030065" cy="529467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18FEAA-D780-4639-7FF9-1CC27E656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C186F9-F3C0-E6AE-BA89-DE922DA5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Prediction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6343A-522A-08CB-F17D-61C8AAED86C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690688"/>
            <a:ext cx="5250426" cy="5167312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1500" dirty="0"/>
              <a:t>Image shows the department wise prediction values of the one store and it’s 77 departments.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Across all departments, the orange line closely follows the general trend of the blue line, indicating the model captures overall patterns effectively.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There are discrepancies in some departments where sharp peaks or dips in actual sales are not fully captured by the predictions.</a:t>
            </a:r>
          </a:p>
          <a:p>
            <a:pPr>
              <a:lnSpc>
                <a:spcPct val="150000"/>
              </a:lnSpc>
            </a:pPr>
            <a:r>
              <a:rPr lang="en-US" sz="1500" dirty="0"/>
              <a:t>Can suggest that the trained random forest model performs better in departments with steady trends but struggles to predict sudden changes accurately.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F297951-EC2D-BEA6-F2AE-620029626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6" y="1666515"/>
            <a:ext cx="6496050" cy="507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8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40CF4-2DAA-4239-BB77-274BDD82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pic>
        <p:nvPicPr>
          <p:cNvPr id="4" name="Picture Placeholder 11" descr="Two men near laptop ">
            <a:extLst>
              <a:ext uri="{FF2B5EF4-FFF2-40B4-BE49-F238E27FC236}">
                <a16:creationId xmlns:a16="http://schemas.microsoft.com/office/drawing/2014/main" id="{509FA566-1699-4388-B44C-C3EE5EC05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2"/>
            <a:ext cx="6256751" cy="6857998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857A0168-DBD5-47D4-A751-3B39262D8254}"/>
              </a:ext>
            </a:extLst>
          </p:cNvPr>
          <p:cNvSpPr/>
          <p:nvPr/>
        </p:nvSpPr>
        <p:spPr>
          <a:xfrm>
            <a:off x="8355283" y="836613"/>
            <a:ext cx="3307960" cy="5184775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7F009843-AFA3-44E8-B7D5-3F39B363C92E}"/>
              </a:ext>
            </a:extLst>
          </p:cNvPr>
          <p:cNvSpPr/>
          <p:nvPr/>
        </p:nvSpPr>
        <p:spPr>
          <a:xfrm>
            <a:off x="6226175" y="1"/>
            <a:ext cx="5056205" cy="6857999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C6730AE-386B-426F-9F29-221DCC5F714D}"/>
              </a:ext>
            </a:extLst>
          </p:cNvPr>
          <p:cNvSpPr txBox="1">
            <a:spLocks/>
          </p:cNvSpPr>
          <p:nvPr/>
        </p:nvSpPr>
        <p:spPr>
          <a:xfrm>
            <a:off x="7444708" y="1925413"/>
            <a:ext cx="3837672" cy="7497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Assumed that the datasets have sufficient data.</a:t>
            </a:r>
          </a:p>
        </p:txBody>
      </p:sp>
      <p:pic>
        <p:nvPicPr>
          <p:cNvPr id="9" name="Picture Placeholder 27" descr="Check mark">
            <a:extLst>
              <a:ext uri="{FF2B5EF4-FFF2-40B4-BE49-F238E27FC236}">
                <a16:creationId xmlns:a16="http://schemas.microsoft.com/office/drawing/2014/main" id="{9FC370A7-FF9A-42B0-9C14-95C57A9BC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06256" y="1933704"/>
            <a:ext cx="720000" cy="720000"/>
          </a:xfrm>
          <a:prstGeom prst="rect">
            <a:avLst/>
          </a:prstGeom>
        </p:spPr>
      </p:pic>
      <p:pic>
        <p:nvPicPr>
          <p:cNvPr id="10" name="Picture Placeholder 29" descr="Check mark">
            <a:extLst>
              <a:ext uri="{FF2B5EF4-FFF2-40B4-BE49-F238E27FC236}">
                <a16:creationId xmlns:a16="http://schemas.microsoft.com/office/drawing/2014/main" id="{1630545B-ED3D-48DD-8CD5-CB200AA2D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7619" y="2730657"/>
            <a:ext cx="720000" cy="719999"/>
          </a:xfrm>
          <a:prstGeom prst="rect">
            <a:avLst/>
          </a:prstGeom>
        </p:spPr>
      </p:pic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186A1D66-9F36-434B-9677-0FE61760AB97}"/>
              </a:ext>
            </a:extLst>
          </p:cNvPr>
          <p:cNvSpPr txBox="1">
            <a:spLocks/>
          </p:cNvSpPr>
          <p:nvPr/>
        </p:nvSpPr>
        <p:spPr>
          <a:xfrm>
            <a:off x="7444708" y="2736345"/>
            <a:ext cx="3837672" cy="74018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External influences have been excluded for the prediction</a:t>
            </a:r>
          </a:p>
        </p:txBody>
      </p:sp>
      <p:pic>
        <p:nvPicPr>
          <p:cNvPr id="12" name="Picture Placeholder 31" descr="Check mark">
            <a:extLst>
              <a:ext uri="{FF2B5EF4-FFF2-40B4-BE49-F238E27FC236}">
                <a16:creationId xmlns:a16="http://schemas.microsoft.com/office/drawing/2014/main" id="{33C53E5C-0A10-46F8-9546-AB2C675452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4333" y="3523448"/>
            <a:ext cx="720000" cy="719999"/>
          </a:xfrm>
          <a:prstGeom prst="rect">
            <a:avLst/>
          </a:prstGeom>
        </p:spPr>
      </p:pic>
      <p:sp>
        <p:nvSpPr>
          <p:cNvPr id="13" name="Text Placeholder 19">
            <a:extLst>
              <a:ext uri="{FF2B5EF4-FFF2-40B4-BE49-F238E27FC236}">
                <a16:creationId xmlns:a16="http://schemas.microsoft.com/office/drawing/2014/main" id="{8744334E-DF9D-4600-8180-292072510183}"/>
              </a:ext>
            </a:extLst>
          </p:cNvPr>
          <p:cNvSpPr txBox="1">
            <a:spLocks/>
          </p:cNvSpPr>
          <p:nvPr/>
        </p:nvSpPr>
        <p:spPr>
          <a:xfrm>
            <a:off x="7450083" y="3523448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Correlation of certain features may not always imply causation.</a:t>
            </a:r>
          </a:p>
        </p:txBody>
      </p:sp>
      <p:sp>
        <p:nvSpPr>
          <p:cNvPr id="14" name="object 27" descr="Beige rectangle">
            <a:extLst>
              <a:ext uri="{FF2B5EF4-FFF2-40B4-BE49-F238E27FC236}">
                <a16:creationId xmlns:a16="http://schemas.microsoft.com/office/drawing/2014/main" id="{7F820741-8871-4D59-8ED1-466FEFD2AF94}"/>
              </a:ext>
            </a:extLst>
          </p:cNvPr>
          <p:cNvSpPr/>
          <p:nvPr/>
        </p:nvSpPr>
        <p:spPr>
          <a:xfrm flipV="1">
            <a:off x="6697619" y="1496467"/>
            <a:ext cx="3085478" cy="4571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68119-9603-4701-8EEC-F2E48B808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8951" y="640604"/>
            <a:ext cx="4421229" cy="110490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ASSUMPTIONS</a:t>
            </a:r>
            <a:endParaRPr lang="en-US" dirty="0"/>
          </a:p>
        </p:txBody>
      </p:sp>
      <p:pic>
        <p:nvPicPr>
          <p:cNvPr id="7" name="Picture Placeholder 31" descr="Check mark">
            <a:extLst>
              <a:ext uri="{FF2B5EF4-FFF2-40B4-BE49-F238E27FC236}">
                <a16:creationId xmlns:a16="http://schemas.microsoft.com/office/drawing/2014/main" id="{83155410-0103-DD4F-B3AE-6F4328EDC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92176" y="4316117"/>
            <a:ext cx="720000" cy="719999"/>
          </a:xfrm>
          <a:prstGeom prst="rect">
            <a:avLst/>
          </a:prstGeom>
        </p:spPr>
      </p:pic>
      <p:sp>
        <p:nvSpPr>
          <p:cNvPr id="15" name="Text Placeholder 19">
            <a:extLst>
              <a:ext uri="{FF2B5EF4-FFF2-40B4-BE49-F238E27FC236}">
                <a16:creationId xmlns:a16="http://schemas.microsoft.com/office/drawing/2014/main" id="{7CE4E7F9-3CCC-D254-E1E0-49BC4A324311}"/>
              </a:ext>
            </a:extLst>
          </p:cNvPr>
          <p:cNvSpPr txBox="1">
            <a:spLocks/>
          </p:cNvSpPr>
          <p:nvPr/>
        </p:nvSpPr>
        <p:spPr>
          <a:xfrm>
            <a:off x="7453495" y="4305525"/>
            <a:ext cx="3754729" cy="7803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4B2C1">
                    <a:lumMod val="20000"/>
                    <a:lumOff val="8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Certain noisy data has been assumed to be tolerable</a:t>
            </a:r>
          </a:p>
        </p:txBody>
      </p:sp>
    </p:spTree>
    <p:extLst>
      <p:ext uri="{BB962C8B-B14F-4D97-AF65-F5344CB8AC3E}">
        <p14:creationId xmlns:p14="http://schemas.microsoft.com/office/powerpoint/2010/main" val="3298964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AA61F5-A196-BF61-BC36-042B85C155DB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0" y="1573175"/>
            <a:ext cx="12192000" cy="5358563"/>
          </a:xfrm>
          <a:solidFill>
            <a:schemeClr val="accent2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dirty="0"/>
              <a:t>    </a:t>
            </a:r>
            <a:r>
              <a:rPr lang="en-US" sz="1500" kern="1200" dirty="0"/>
              <a:t>Limited External Data</a:t>
            </a:r>
          </a:p>
          <a:p>
            <a:pPr lvl="1">
              <a:lnSpc>
                <a:spcPct val="150000"/>
              </a:lnSpc>
            </a:pPr>
            <a:r>
              <a:rPr lang="en-US" sz="1500" dirty="0"/>
              <a:t>The dataset lack certain information on external factors that may influence sales</a:t>
            </a:r>
          </a:p>
          <a:p>
            <a:pPr lvl="2">
              <a:lnSpc>
                <a:spcPct val="150000"/>
              </a:lnSpc>
            </a:pPr>
            <a:r>
              <a:rPr lang="en-US" sz="1500" dirty="0"/>
              <a:t>Events </a:t>
            </a:r>
          </a:p>
          <a:p>
            <a:pPr lvl="2">
              <a:lnSpc>
                <a:spcPct val="150000"/>
              </a:lnSpc>
            </a:pPr>
            <a:r>
              <a:rPr lang="en-US" sz="1500" dirty="0"/>
              <a:t>Economic factors</a:t>
            </a:r>
          </a:p>
          <a:p>
            <a:pPr lvl="2">
              <a:lnSpc>
                <a:spcPct val="150000"/>
              </a:lnSpc>
            </a:pPr>
            <a:r>
              <a:rPr lang="en-US" sz="1500" dirty="0"/>
              <a:t>Weather Conditions</a:t>
            </a:r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dirty="0"/>
          </a:p>
          <a:p>
            <a:pPr marL="0" lvl="0" indent="0" defTabSz="1022350"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kern="1200" dirty="0"/>
          </a:p>
        </p:txBody>
      </p:sp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2DCD771F-1D4B-9907-C53D-4DB9375B2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8844" y="6174902"/>
            <a:ext cx="35711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00" b="0" i="1" u="none" strike="noStrike" kern="1200" cap="none" spc="0" normalizeH="0" baseline="0" noProof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6B7539-0E1B-02F8-EC3F-E02943F57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LIMITATIONS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F5099F-16F9-558F-3F0D-AEC4CE21144E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89271" y="4131027"/>
            <a:ext cx="10431780" cy="2043875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lIns="0" tIns="0" rIns="0" bIns="0" numCol="1" spcCol="1270" anchorCtr="0">
            <a:normAutofit/>
          </a:bodyPr>
          <a:lstStyle/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1500" kern="1200" dirty="0">
                <a:solidFill>
                  <a:schemeClr val="bg1"/>
                </a:solidFill>
              </a:rPr>
              <a:t>Consumer Behavior</a:t>
            </a:r>
          </a:p>
          <a:p>
            <a:pPr lvl="1">
              <a:lnSpc>
                <a:spcPct val="150000"/>
              </a:lnSpc>
            </a:pPr>
            <a:r>
              <a:rPr lang="en-US" sz="1500" dirty="0">
                <a:solidFill>
                  <a:schemeClr val="bg1"/>
                </a:solidFill>
              </a:rPr>
              <a:t>Consumer preferences and purchasing patterns changes rapidly due to trends or events</a:t>
            </a:r>
          </a:p>
          <a:p>
            <a:pPr marL="0" lvl="0" indent="0" defTabSz="1022350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endParaRPr lang="en-US" sz="1500" kern="1200" dirty="0">
              <a:solidFill>
                <a:schemeClr val="bg1"/>
              </a:solidFill>
            </a:endParaRPr>
          </a:p>
        </p:txBody>
      </p:sp>
      <p:sp>
        <p:nvSpPr>
          <p:cNvPr id="3" name="object 27" descr="Beige rectangle">
            <a:extLst>
              <a:ext uri="{FF2B5EF4-FFF2-40B4-BE49-F238E27FC236}">
                <a16:creationId xmlns:a16="http://schemas.microsoft.com/office/drawing/2014/main" id="{10C4E0E0-EE53-EDBB-471C-FAA89BAC1E9F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16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 descr="Man talks by phone">
            <a:extLst>
              <a:ext uri="{FF2B5EF4-FFF2-40B4-BE49-F238E27FC236}">
                <a16:creationId xmlns:a16="http://schemas.microsoft.com/office/drawing/2014/main" id="{2894B736-0F24-454E-8A9D-717EB7869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" y="4665"/>
            <a:ext cx="6991350" cy="684866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92008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AIM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506CC-0185-443E-82C7-1600C21D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 flipV="1">
            <a:off x="6313932" y="2989834"/>
            <a:ext cx="1867408" cy="45719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We are tasked with analyzing the past sales and some other data collected by the ABC Marketing Company Pvt (Ltd) and build a forecasting model to help the company to improve their sales performance.</a:t>
            </a:r>
          </a:p>
        </p:txBody>
      </p:sp>
    </p:spTree>
    <p:extLst>
      <p:ext uri="{BB962C8B-B14F-4D97-AF65-F5344CB8AC3E}">
        <p14:creationId xmlns:p14="http://schemas.microsoft.com/office/powerpoint/2010/main" val="1793949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32" descr="Handshake">
            <a:extLst>
              <a:ext uri="{FF2B5EF4-FFF2-40B4-BE49-F238E27FC236}">
                <a16:creationId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2400" y="3115875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pPr marL="0" lvl="0" indent="0" algn="l" defTabSz="10223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b="1"/>
            </a:pPr>
            <a:r>
              <a:rPr lang="en-US" sz="2000" kern="1200" dirty="0"/>
              <a:t>Data Quality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27556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Missing data due to incomplete records for certain time periods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Outliers in sales of certain stores could skew the analysis and model performance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  <a:buNone/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A73375-FA03-4191-8AD5-B40CD9B5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52950" y="2130341"/>
            <a:ext cx="4745038" cy="82391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b="1"/>
            </a:pPr>
            <a:r>
              <a:rPr lang="en-US" sz="2000" dirty="0"/>
              <a:t>Seasonality and Trends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7"/>
            <a:ext cx="3361615" cy="27556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en-US" sz="1500" dirty="0">
                <a:solidFill>
                  <a:srgbClr val="FFFFFF"/>
                </a:solidFill>
                <a:cs typeface="Arial"/>
              </a:rPr>
              <a:t>Sales data are often influenced by seasonal patterns which may affect the model accuracy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>
                <a:schemeClr val="accent1"/>
              </a:buClr>
            </a:pPr>
            <a:endParaRPr lang="en-US" sz="1500" i="1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EE24B5-652C-4DB5-B7C3-B5BBEC1280B1}" type="slidenum">
              <a:rPr kumimoji="0" lang="en-US" sz="1000" b="0" i="1" u="none" strike="noStrike" kern="1200" cap="none" spc="0" normalizeH="0" baseline="0" noProof="0" smtClean="0">
                <a:ln>
                  <a:noFill/>
                </a:ln>
                <a:solidFill>
                  <a:srgbClr val="00292E">
                    <a:alpha val="70000"/>
                  </a:srgbClr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000" b="0" i="1" u="none" strike="noStrike" kern="1200" cap="none" spc="0" normalizeH="0" baseline="0" noProof="0" dirty="0">
              <a:ln>
                <a:noFill/>
              </a:ln>
              <a:solidFill>
                <a:srgbClr val="00292E">
                  <a:alpha val="70000"/>
                </a:srgbClr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3710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A93FB3A3-CCE4-43B1-B396-B8819D20B354}"/>
              </a:ext>
            </a:extLst>
          </p:cNvPr>
          <p:cNvSpPr txBox="1">
            <a:spLocks/>
          </p:cNvSpPr>
          <p:nvPr/>
        </p:nvSpPr>
        <p:spPr>
          <a:xfrm>
            <a:off x="8568793" y="2133184"/>
            <a:ext cx="3429699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2235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tabLst/>
              <a:defRPr b="1"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"/>
                <a:ea typeface="+mn-ea"/>
                <a:cs typeface="+mn-cs"/>
              </a:rPr>
              <a:t>Scalability</a:t>
            </a: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90"/>
            <a:ext cx="3132000" cy="2755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0CDA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500" b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"/>
                <a:ea typeface="+mn-ea"/>
                <a:cs typeface="Arial"/>
              </a:rPr>
              <a:t>Processing and analyzing large-scale data require significant computational resources</a:t>
            </a:r>
          </a:p>
        </p:txBody>
      </p:sp>
    </p:spTree>
    <p:extLst>
      <p:ext uri="{BB962C8B-B14F-4D97-AF65-F5344CB8AC3E}">
        <p14:creationId xmlns:p14="http://schemas.microsoft.com/office/powerpoint/2010/main" val="3327019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2" descr="Handshake">
            <a:extLst>
              <a:ext uri="{FF2B5EF4-FFF2-40B4-BE49-F238E27FC236}">
                <a16:creationId xmlns:a16="http://schemas.microsoft.com/office/drawing/2014/main" id="{78E6850A-0E70-5C7F-C590-8FF55384F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8"/>
            <a:ext cx="12189600" cy="3743586"/>
          </a:xfrm>
          <a:prstGeom prst="rect">
            <a:avLst/>
          </a:prstGeom>
        </p:spPr>
      </p:pic>
      <p:sp>
        <p:nvSpPr>
          <p:cNvPr id="6" name="object 3" descr="Blue rectangle">
            <a:extLst>
              <a:ext uri="{FF2B5EF4-FFF2-40B4-BE49-F238E27FC236}">
                <a16:creationId xmlns:a16="http://schemas.microsoft.com/office/drawing/2014/main" id="{2F3C5E74-F481-88C9-216D-B066236319F7}"/>
              </a:ext>
            </a:extLst>
          </p:cNvPr>
          <p:cNvSpPr/>
          <p:nvPr/>
        </p:nvSpPr>
        <p:spPr>
          <a:xfrm>
            <a:off x="2400" y="1553497"/>
            <a:ext cx="12189600" cy="5304989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4AB10E-8779-8A91-C058-FADF825CC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938827-0B65-382B-CA75-4C97D331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8F73D1-F578-3F50-0646-B1078F8C40B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0" y="1553009"/>
            <a:ext cx="12189600" cy="2142448"/>
          </a:xfrm>
          <a:solidFill>
            <a:schemeClr val="accent2"/>
          </a:solidFill>
        </p:spPr>
        <p:txBody>
          <a:bodyPr>
            <a:normAutofit/>
          </a:bodyPr>
          <a:lstStyle/>
          <a:p>
            <a:endParaRPr lang="en-US" sz="2800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https://github.com/mdpw/msc-pds-group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65652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Girl with documents">
            <a:extLst>
              <a:ext uri="{FF2B5EF4-FFF2-40B4-BE49-F238E27FC236}">
                <a16:creationId xmlns:a16="http://schemas.microsoft.com/office/drawing/2014/main" id="{BD5BAEF8-04EE-4148-AB9D-25427A926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" y="675"/>
            <a:ext cx="12189600" cy="685665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2925761"/>
          </a:xfrm>
          <a:prstGeom prst="rect">
            <a:avLst/>
          </a:prstGeom>
          <a:solidFill>
            <a:schemeClr val="accent2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2894901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1559"/>
            <a:ext cx="4859215" cy="1325563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THANK YOU!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695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2995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COMPANY OUTLOOK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3C1EE-D9A0-406A-9A3A-75C82527E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4</a:t>
            </a:fld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777865736"/>
              </p:ext>
            </p:extLst>
          </p:nvPr>
        </p:nvGraphicFramePr>
        <p:xfrm>
          <a:off x="3017436" y="2018330"/>
          <a:ext cx="5843100" cy="1376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1550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921550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</a:tblGrid>
              <a:tr h="458015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Stores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chemeClr val="accent1"/>
                          </a:solidFill>
                          <a:latin typeface="+mj-lt"/>
                        </a:rPr>
                        <a:t>Departments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7972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45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1800" i="1" kern="1200" spc="-25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Stores Island Wide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99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Different Departments</a:t>
                      </a: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>
            <a:off x="915637" y="1309144"/>
            <a:ext cx="4608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1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8AF702-A859-4D49-823E-45570287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5D9271-B659-4A45-8868-BAEC4EF7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Feature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FDFE3336-0975-4022-813D-426DF2A2CDE3}"/>
              </a:ext>
            </a:extLst>
          </p:cNvPr>
          <p:cNvSpPr txBox="1"/>
          <p:nvPr/>
        </p:nvSpPr>
        <p:spPr>
          <a:xfrm>
            <a:off x="180648" y="3354792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2E9BBF33-FFEE-40F5-A249-CEA0DCAE3BE2}"/>
              </a:ext>
            </a:extLst>
          </p:cNvPr>
          <p:cNvSpPr txBox="1"/>
          <p:nvPr/>
        </p:nvSpPr>
        <p:spPr>
          <a:xfrm>
            <a:off x="365223" y="256699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8190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CE178D24-EC15-4677-8CE4-B6FAE887C7CE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EE3F9CC5-DBA6-45F8-BEB5-9AABA54A80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2908731"/>
              </p:ext>
            </p:extLst>
          </p:nvPr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5C0E71B8-1D2B-4965-B2E2-9D9AD54201BD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6BD4393-5469-14C6-8477-8EC95E232C3C}"/>
              </a:ext>
            </a:extLst>
          </p:cNvPr>
          <p:cNvSpPr txBox="1"/>
          <p:nvPr/>
        </p:nvSpPr>
        <p:spPr>
          <a:xfrm>
            <a:off x="286866" y="1682007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Additional data related to the store, department, and regional activity for the given dates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DF0DB421-7632-0831-F900-CBCEF00750CC}"/>
              </a:ext>
            </a:extLst>
          </p:cNvPr>
          <p:cNvSpPr/>
          <p:nvPr/>
        </p:nvSpPr>
        <p:spPr>
          <a:xfrm>
            <a:off x="270490" y="215575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5F9A7C86-620E-01B0-5DAD-BB0E82A5FE61}"/>
              </a:ext>
            </a:extLst>
          </p:cNvPr>
          <p:cNvSpPr txBox="1"/>
          <p:nvPr/>
        </p:nvSpPr>
        <p:spPr>
          <a:xfrm>
            <a:off x="1551189" y="3367755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3FBD9DA7-AF81-B400-7EFE-0C329A82EDC4}"/>
              </a:ext>
            </a:extLst>
          </p:cNvPr>
          <p:cNvSpPr txBox="1"/>
          <p:nvPr/>
        </p:nvSpPr>
        <p:spPr>
          <a:xfrm>
            <a:off x="1735764" y="2579955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12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6AEF6C20-5094-EB2B-8218-CAF7BCC29357}"/>
              </a:ext>
            </a:extLst>
          </p:cNvPr>
          <p:cNvSpPr/>
          <p:nvPr/>
        </p:nvSpPr>
        <p:spPr>
          <a:xfrm>
            <a:off x="1641031" y="2168721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58" name="Content Placeholder 57">
            <a:extLst>
              <a:ext uri="{FF2B5EF4-FFF2-40B4-BE49-F238E27FC236}">
                <a16:creationId xmlns:a16="http://schemas.microsoft.com/office/drawing/2014/main" id="{2C6CC20C-5060-F84E-753B-1A9D8546DE5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72637788"/>
              </p:ext>
            </p:extLst>
          </p:nvPr>
        </p:nvGraphicFramePr>
        <p:xfrm>
          <a:off x="286866" y="4471100"/>
          <a:ext cx="10963028" cy="2025333"/>
        </p:xfrm>
        <a:graphic>
          <a:graphicData uri="http://schemas.openxmlformats.org/drawingml/2006/table">
            <a:tbl>
              <a:tblPr>
                <a:tableStyleId>{91EBBBCC-DAD2-459C-BE2E-F6DE35CF9A28}</a:tableStyleId>
              </a:tblPr>
              <a:tblGrid>
                <a:gridCol w="1200394">
                  <a:extLst>
                    <a:ext uri="{9D8B030D-6E8A-4147-A177-3AD203B41FA5}">
                      <a16:colId xmlns:a16="http://schemas.microsoft.com/office/drawing/2014/main" val="567795933"/>
                    </a:ext>
                  </a:extLst>
                </a:gridCol>
                <a:gridCol w="792883">
                  <a:extLst>
                    <a:ext uri="{9D8B030D-6E8A-4147-A177-3AD203B41FA5}">
                      <a16:colId xmlns:a16="http://schemas.microsoft.com/office/drawing/2014/main" val="3608826586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668831478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80047068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26471575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237258541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848365642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3637211847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198715671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59276175"/>
                    </a:ext>
                  </a:extLst>
                </a:gridCol>
                <a:gridCol w="996639">
                  <a:extLst>
                    <a:ext uri="{9D8B030D-6E8A-4147-A177-3AD203B41FA5}">
                      <a16:colId xmlns:a16="http://schemas.microsoft.com/office/drawing/2014/main" val="752631482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Temperature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Fuel Price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Markdown1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Markdown2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Markdown3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Markdown4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Markdown5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CPI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Unemployment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85381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8190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8190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2921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3613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4050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7605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788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59.356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3.406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7032.372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3384.177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1760.1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3292.936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4132.216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172.461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7.827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782582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12.988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18.679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0.431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9262.747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8793.583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11276.46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6792.33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13086.69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39.738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1.877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40608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-7.29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2.472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-2781.45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-265.76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-179.26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0.22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-185.17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126.064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3.684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73286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45.903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3.041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1577.533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68.88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304.688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1440.828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132.365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6.634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64282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60.71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3.513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4743.58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364.57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36.26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1176.425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2727.135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182.764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7.806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82990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73.88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3.743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8923.31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2153.35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163.15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3310.008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4832.555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213.932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8.567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61137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101.95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4.468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103185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104519.5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149483.3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67474.85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771448.1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228.976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14.313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644210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5D276062-DF04-33F1-CB0D-601273529F5D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1766054-91A4-C2DE-A01D-D2A9733E2C9C}"/>
              </a:ext>
            </a:extLst>
          </p:cNvPr>
          <p:cNvSpPr txBox="1"/>
          <p:nvPr/>
        </p:nvSpPr>
        <p:spPr>
          <a:xfrm>
            <a:off x="2993892" y="1926490"/>
            <a:ext cx="8324438" cy="2001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Date: Dates of the data from 2010 February 05th  - 2013 July 26th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Temperature: Temperature in Fahrenheit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Fuel Price: Price of Fuel on that day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Markdown1, Markdown2, Markdown3, Markdown4, Markdown5: Data related to promotional markdowns at ABC which are anonymous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CPI: The consumer price index which measures the monthly changes in prices paid by consumers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bg1"/>
                </a:solidFill>
              </a:rPr>
              <a:t>Unemployment: Rate of Unemployment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>
                <a:solidFill>
                  <a:schemeClr val="bg1"/>
                </a:solidFill>
              </a:rPr>
              <a:t>IsHoliday</a:t>
            </a:r>
            <a:r>
              <a:rPr lang="en-US" sz="1050" dirty="0">
                <a:solidFill>
                  <a:schemeClr val="bg1"/>
                </a:solidFill>
              </a:rPr>
              <a:t>: Whether a particular day is a holiday or not</a:t>
            </a:r>
          </a:p>
        </p:txBody>
      </p:sp>
    </p:spTree>
    <p:extLst>
      <p:ext uri="{BB962C8B-B14F-4D97-AF65-F5344CB8AC3E}">
        <p14:creationId xmlns:p14="http://schemas.microsoft.com/office/powerpoint/2010/main" val="35144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AF935-0A74-9A08-18A3-CE261ACB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53791-031C-E48D-0EBF-C8540F42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A0A575-B6D0-7425-317E-99215E7A6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Train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C94A9F45-EDFE-59D6-6F8E-30E225A38310}"/>
              </a:ext>
            </a:extLst>
          </p:cNvPr>
          <p:cNvSpPr txBox="1"/>
          <p:nvPr/>
        </p:nvSpPr>
        <p:spPr>
          <a:xfrm>
            <a:off x="221235" y="3352564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D102733E-54BD-74F9-3A6E-56EC6E8F3FAF}"/>
              </a:ext>
            </a:extLst>
          </p:cNvPr>
          <p:cNvSpPr txBox="1"/>
          <p:nvPr/>
        </p:nvSpPr>
        <p:spPr>
          <a:xfrm>
            <a:off x="405810" y="2564764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421570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61786463-2FFC-4521-BFCF-FE37BB6701E8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D42DDE45-E0D3-B5D2-2A80-0C633D11EBDF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82087ADC-73CB-973C-3CD7-D8213C657EE7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03458A1-407E-F5B9-DF01-A30095C80975}"/>
              </a:ext>
            </a:extLst>
          </p:cNvPr>
          <p:cNvSpPr txBox="1"/>
          <p:nvPr/>
        </p:nvSpPr>
        <p:spPr>
          <a:xfrm>
            <a:off x="286866" y="1777278"/>
            <a:ext cx="9085552" cy="286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H</a:t>
            </a:r>
            <a:r>
              <a:rPr lang="en-US" b="0" i="0" dirty="0">
                <a:solidFill>
                  <a:schemeClr val="bg1"/>
                </a:solidFill>
                <a:effectLst/>
                <a:latin typeface="Arial  (Body)"/>
              </a:rPr>
              <a:t>istorical training data</a:t>
            </a:r>
            <a:endParaRPr lang="en-US" b="0" dirty="0">
              <a:solidFill>
                <a:schemeClr val="bg1"/>
              </a:solidFill>
              <a:effectLst/>
              <a:latin typeface="Arial  (Body)"/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84917ECA-E39B-1F1C-DE20-B60CB271382B}"/>
              </a:ext>
            </a:extLst>
          </p:cNvPr>
          <p:cNvSpPr/>
          <p:nvPr/>
        </p:nvSpPr>
        <p:spPr>
          <a:xfrm>
            <a:off x="311077" y="2153530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60C3F9CD-8A5E-4FD1-FC59-F09477FFCDFB}"/>
              </a:ext>
            </a:extLst>
          </p:cNvPr>
          <p:cNvSpPr txBox="1"/>
          <p:nvPr/>
        </p:nvSpPr>
        <p:spPr>
          <a:xfrm>
            <a:off x="1591776" y="3365527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20419269-0B62-5445-E811-B7DFF86A876C}"/>
              </a:ext>
            </a:extLst>
          </p:cNvPr>
          <p:cNvSpPr txBox="1"/>
          <p:nvPr/>
        </p:nvSpPr>
        <p:spPr>
          <a:xfrm>
            <a:off x="1776351" y="2577727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5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3A83F98B-154E-4844-8F69-4F26C3710045}"/>
              </a:ext>
            </a:extLst>
          </p:cNvPr>
          <p:cNvSpPr/>
          <p:nvPr/>
        </p:nvSpPr>
        <p:spPr>
          <a:xfrm>
            <a:off x="1681618" y="2166493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BEA6A8-F608-9E49-4946-D0197FAD88B9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graphicFrame>
        <p:nvGraphicFramePr>
          <p:cNvPr id="30" name="Content Placeholder 29">
            <a:extLst>
              <a:ext uri="{FF2B5EF4-FFF2-40B4-BE49-F238E27FC236}">
                <a16:creationId xmlns:a16="http://schemas.microsoft.com/office/drawing/2014/main" id="{0F53593C-564E-423A-8263-33EBAD85FB0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82156365"/>
              </p:ext>
            </p:extLst>
          </p:nvPr>
        </p:nvGraphicFramePr>
        <p:xfrm>
          <a:off x="322298" y="4471100"/>
          <a:ext cx="4507344" cy="202533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6836">
                  <a:extLst>
                    <a:ext uri="{9D8B030D-6E8A-4147-A177-3AD203B41FA5}">
                      <a16:colId xmlns:a16="http://schemas.microsoft.com/office/drawing/2014/main" val="1028463867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3493178918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63038569"/>
                    </a:ext>
                  </a:extLst>
                </a:gridCol>
                <a:gridCol w="1126836">
                  <a:extLst>
                    <a:ext uri="{9D8B030D-6E8A-4147-A177-3AD203B41FA5}">
                      <a16:colId xmlns:a16="http://schemas.microsoft.com/office/drawing/2014/main" val="1053147033"/>
                    </a:ext>
                  </a:extLst>
                </a:gridCol>
              </a:tblGrid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Dept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Weekly Sales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92116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421570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8351002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22.201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15981.26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623369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12.785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30.492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22711.18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46647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-4988.94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08723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2079.65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127097"/>
                  </a:ext>
                </a:extLst>
              </a:tr>
              <a:tr h="36824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7612.03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0606871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20205.85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326654"/>
                  </a:ext>
                </a:extLst>
              </a:tr>
              <a:tr h="18412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693099.4</a:t>
                      </a:r>
                    </a:p>
                  </a:txBody>
                  <a:tcPr marL="7620" marR="7620" marT="7620" marB="0" anchor="ctr">
                    <a:lnL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40207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2FB007E8-64A1-4F61-544E-1AA7EE3A8BEB}"/>
              </a:ext>
            </a:extLst>
          </p:cNvPr>
          <p:cNvSpPr txBox="1"/>
          <p:nvPr/>
        </p:nvSpPr>
        <p:spPr>
          <a:xfrm>
            <a:off x="3197909" y="1844675"/>
            <a:ext cx="6096000" cy="1780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Dept: Department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Date: Dates of the data from </a:t>
            </a:r>
            <a:r>
              <a:rPr lang="en-US" sz="1500" b="0" i="0" dirty="0">
                <a:solidFill>
                  <a:schemeClr val="bg1"/>
                </a:solidFill>
                <a:effectLst/>
                <a:latin typeface="Arial  (Body)"/>
              </a:rPr>
              <a:t>2010–02–05 to 2012-10-26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</a:rPr>
              <a:t>Weekly_Sales</a:t>
            </a:r>
            <a:r>
              <a:rPr lang="en-US" sz="1500" dirty="0">
                <a:solidFill>
                  <a:schemeClr val="bg1"/>
                </a:solidFill>
              </a:rPr>
              <a:t>: Weekly sales of the store in a particular department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solidFill>
                  <a:schemeClr val="bg1"/>
                </a:solidFill>
              </a:rPr>
              <a:t>IsHoliday</a:t>
            </a:r>
            <a:r>
              <a:rPr lang="en-US" sz="1500" dirty="0">
                <a:solidFill>
                  <a:schemeClr val="bg1"/>
                </a:solidFill>
              </a:rPr>
              <a:t>: Whether a particular day is a holiday</a:t>
            </a:r>
          </a:p>
        </p:txBody>
      </p:sp>
    </p:spTree>
    <p:extLst>
      <p:ext uri="{BB962C8B-B14F-4D97-AF65-F5344CB8AC3E}">
        <p14:creationId xmlns:p14="http://schemas.microsoft.com/office/powerpoint/2010/main" val="112651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92D65-2091-1CB3-87E4-86E5959FD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0B872-1694-E641-FABB-EE6C0ECAC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F3CC2-69C6-4E6A-0506-507295DA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10" y="36156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DATASETS: Store</a:t>
            </a:r>
          </a:p>
        </p:txBody>
      </p:sp>
      <p:sp>
        <p:nvSpPr>
          <p:cNvPr id="16" name="object 21">
            <a:extLst>
              <a:ext uri="{FF2B5EF4-FFF2-40B4-BE49-F238E27FC236}">
                <a16:creationId xmlns:a16="http://schemas.microsoft.com/office/drawing/2014/main" id="{844AB44E-4A67-5539-A1D9-63B913571BD9}"/>
              </a:ext>
            </a:extLst>
          </p:cNvPr>
          <p:cNvSpPr txBox="1"/>
          <p:nvPr/>
        </p:nvSpPr>
        <p:spPr>
          <a:xfrm>
            <a:off x="208265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Records</a:t>
            </a: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4C14E45A-6B4C-EFF5-5032-DD37C9650AEC}"/>
              </a:ext>
            </a:extLst>
          </p:cNvPr>
          <p:cNvSpPr txBox="1"/>
          <p:nvPr/>
        </p:nvSpPr>
        <p:spPr>
          <a:xfrm>
            <a:off x="392840" y="2563969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45</a:t>
            </a:r>
          </a:p>
        </p:txBody>
      </p:sp>
      <p:sp>
        <p:nvSpPr>
          <p:cNvPr id="29" name="object 27" descr="Beige rectangle">
            <a:extLst>
              <a:ext uri="{FF2B5EF4-FFF2-40B4-BE49-F238E27FC236}">
                <a16:creationId xmlns:a16="http://schemas.microsoft.com/office/drawing/2014/main" id="{07E97FB4-C228-B2C8-7830-E65B03421B7E}"/>
              </a:ext>
            </a:extLst>
          </p:cNvPr>
          <p:cNvSpPr/>
          <p:nvPr/>
        </p:nvSpPr>
        <p:spPr>
          <a:xfrm>
            <a:off x="976913" y="1329710"/>
            <a:ext cx="2808000" cy="0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graphicFrame>
        <p:nvGraphicFramePr>
          <p:cNvPr id="33" name="Content Placeholder 11" descr="Chart">
            <a:extLst>
              <a:ext uri="{FF2B5EF4-FFF2-40B4-BE49-F238E27FC236}">
                <a16:creationId xmlns:a16="http://schemas.microsoft.com/office/drawing/2014/main" id="{F47E8BD1-9734-4A6A-E455-D5176AF095A6}"/>
              </a:ext>
            </a:extLst>
          </p:cNvPr>
          <p:cNvGraphicFramePr>
            <a:graphicFrameLocks/>
          </p:cNvGraphicFramePr>
          <p:nvPr/>
        </p:nvGraphicFramePr>
        <p:xfrm>
          <a:off x="9550508" y="2053173"/>
          <a:ext cx="1481012" cy="1161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6" name="Straight Connector 5" descr="Line">
            <a:extLst>
              <a:ext uri="{FF2B5EF4-FFF2-40B4-BE49-F238E27FC236}">
                <a16:creationId xmlns:a16="http://schemas.microsoft.com/office/drawing/2014/main" id="{6193C9D3-F449-C933-2C78-634D78B58454}"/>
              </a:ext>
            </a:extLst>
          </p:cNvPr>
          <p:cNvCxnSpPr>
            <a:cxnSpLocks/>
          </p:cNvCxnSpPr>
          <p:nvPr/>
        </p:nvCxnSpPr>
        <p:spPr>
          <a:xfrm>
            <a:off x="5035890" y="1844675"/>
            <a:ext cx="0" cy="1763713"/>
          </a:xfrm>
          <a:prstGeom prst="line">
            <a:avLst/>
          </a:prstGeom>
          <a:ln w="3175">
            <a:solidFill>
              <a:schemeClr val="bg2">
                <a:lumMod val="20000"/>
                <a:lumOff val="80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2400D8-FBD5-0DDA-654D-AB2ECE6F2339}"/>
              </a:ext>
            </a:extLst>
          </p:cNvPr>
          <p:cNvSpPr txBox="1"/>
          <p:nvPr/>
        </p:nvSpPr>
        <p:spPr>
          <a:xfrm>
            <a:off x="286866" y="1777278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solidFill>
                  <a:schemeClr val="bg1"/>
                </a:solidFill>
                <a:latin typeface="Arial  (Body)"/>
              </a:rPr>
              <a:t>I</a:t>
            </a:r>
            <a:r>
              <a:rPr lang="en-US" b="0" dirty="0">
                <a:solidFill>
                  <a:schemeClr val="bg1"/>
                </a:solidFill>
                <a:effectLst/>
                <a:latin typeface="Arial  (Body)"/>
              </a:rPr>
              <a:t>nformation about the 45 stores, indicating the type and size of the store</a:t>
            </a: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0A1630DF-C5DC-66B5-7116-EE4FCFCF6DD1}"/>
              </a:ext>
            </a:extLst>
          </p:cNvPr>
          <p:cNvSpPr/>
          <p:nvPr/>
        </p:nvSpPr>
        <p:spPr>
          <a:xfrm>
            <a:off x="298107" y="2152735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bject 21">
            <a:extLst>
              <a:ext uri="{FF2B5EF4-FFF2-40B4-BE49-F238E27FC236}">
                <a16:creationId xmlns:a16="http://schemas.microsoft.com/office/drawing/2014/main" id="{AF81D6F8-A114-E42F-E925-7399835C08BA}"/>
              </a:ext>
            </a:extLst>
          </p:cNvPr>
          <p:cNvSpPr txBox="1"/>
          <p:nvPr/>
        </p:nvSpPr>
        <p:spPr>
          <a:xfrm>
            <a:off x="1578806" y="3351769"/>
            <a:ext cx="12865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chemeClr val="bg2">
                    <a:lumMod val="20000"/>
                    <a:lumOff val="80000"/>
                  </a:schemeClr>
                </a:solidFill>
                <a:cs typeface="Arial"/>
              </a:rPr>
              <a:t>Total Columns</a:t>
            </a:r>
          </a:p>
        </p:txBody>
      </p:sp>
      <p:sp>
        <p:nvSpPr>
          <p:cNvPr id="51" name="object 21">
            <a:extLst>
              <a:ext uri="{FF2B5EF4-FFF2-40B4-BE49-F238E27FC236}">
                <a16:creationId xmlns:a16="http://schemas.microsoft.com/office/drawing/2014/main" id="{A26775DB-6F82-D70D-E72B-7C7A4EDA57FA}"/>
              </a:ext>
            </a:extLst>
          </p:cNvPr>
          <p:cNvSpPr txBox="1"/>
          <p:nvPr/>
        </p:nvSpPr>
        <p:spPr>
          <a:xfrm>
            <a:off x="1763381" y="2576932"/>
            <a:ext cx="10072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/>
                </a:solidFill>
                <a:latin typeface="+mj-lt"/>
                <a:cs typeface="Arial"/>
              </a:rPr>
              <a:t>3</a:t>
            </a:r>
          </a:p>
        </p:txBody>
      </p:sp>
      <p:sp>
        <p:nvSpPr>
          <p:cNvPr id="52" name="Circle: Hollow 51">
            <a:extLst>
              <a:ext uri="{FF2B5EF4-FFF2-40B4-BE49-F238E27FC236}">
                <a16:creationId xmlns:a16="http://schemas.microsoft.com/office/drawing/2014/main" id="{0B13E63B-2A7E-4D41-5A91-AF47955E706F}"/>
              </a:ext>
            </a:extLst>
          </p:cNvPr>
          <p:cNvSpPr/>
          <p:nvPr/>
        </p:nvSpPr>
        <p:spPr>
          <a:xfrm>
            <a:off x="1668648" y="2165698"/>
            <a:ext cx="1196743" cy="1161017"/>
          </a:xfrm>
          <a:prstGeom prst="donut">
            <a:avLst>
              <a:gd name="adj" fmla="val 12263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6D0BE24-98FF-AD5C-1C8A-FEA0615B7641}"/>
              </a:ext>
            </a:extLst>
          </p:cNvPr>
          <p:cNvSpPr txBox="1"/>
          <p:nvPr/>
        </p:nvSpPr>
        <p:spPr>
          <a:xfrm>
            <a:off x="208357" y="4161603"/>
            <a:ext cx="9085552" cy="279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  (Body)"/>
              </a:rPr>
              <a:t>Summary Statistics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E2784-3246-0AF1-B756-CE22A640AC33}"/>
              </a:ext>
            </a:extLst>
          </p:cNvPr>
          <p:cNvSpPr txBox="1"/>
          <p:nvPr/>
        </p:nvSpPr>
        <p:spPr>
          <a:xfrm>
            <a:off x="3336399" y="2115335"/>
            <a:ext cx="3398981" cy="1434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Store: Store Number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Type: The type pf the Store which can be A,B,C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bg1"/>
                </a:solidFill>
              </a:rPr>
              <a:t>Size: Size of the Store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C06B130-0862-3866-070A-F6A35D5DE3E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2252437"/>
              </p:ext>
            </p:extLst>
          </p:nvPr>
        </p:nvGraphicFramePr>
        <p:xfrm>
          <a:off x="215547" y="4608679"/>
          <a:ext cx="4097835" cy="20512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3033">
                  <a:extLst>
                    <a:ext uri="{9D8B030D-6E8A-4147-A177-3AD203B41FA5}">
                      <a16:colId xmlns:a16="http://schemas.microsoft.com/office/drawing/2014/main" val="1897682834"/>
                    </a:ext>
                  </a:extLst>
                </a:gridCol>
                <a:gridCol w="1477772">
                  <a:extLst>
                    <a:ext uri="{9D8B030D-6E8A-4147-A177-3AD203B41FA5}">
                      <a16:colId xmlns:a16="http://schemas.microsoft.com/office/drawing/2014/main" val="615837377"/>
                    </a:ext>
                  </a:extLst>
                </a:gridCol>
                <a:gridCol w="1487030">
                  <a:extLst>
                    <a:ext uri="{9D8B030D-6E8A-4147-A177-3AD203B41FA5}">
                      <a16:colId xmlns:a16="http://schemas.microsoft.com/office/drawing/2014/main" val="4190647330"/>
                    </a:ext>
                  </a:extLst>
                </a:gridCol>
              </a:tblGrid>
              <a:tr h="3327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Statistic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Store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Size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83657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Count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45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1813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Mean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130287.6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574141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Std Dev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13.13393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63825.27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795254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Min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34875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26839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25%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12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70713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085019"/>
                  </a:ext>
                </a:extLst>
              </a:tr>
              <a:tr h="2282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50% (Median)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23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126512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21153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75%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34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202307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522428"/>
                  </a:ext>
                </a:extLst>
              </a:tr>
              <a:tr h="2128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1" u="none" strike="noStrike" dirty="0">
                          <a:effectLst/>
                        </a:rPr>
                        <a:t>Max</a:t>
                      </a:r>
                      <a:endParaRPr lang="en-US" sz="1000" b="1" i="1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>
                          <a:effectLst/>
                        </a:rPr>
                        <a:t>45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u="none" strike="noStrike" dirty="0">
                          <a:effectLst/>
                        </a:rPr>
                        <a:t>219622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620" marR="7620" marT="7620" marB="0" anchor="ctr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6988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91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509895-3BB1-70AF-3518-DA03D4925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046C5C-56CD-CBE5-B836-AAA8E2EF8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1DD9F1-2455-8A16-597F-9CE3F210A386}"/>
              </a:ext>
            </a:extLst>
          </p:cNvPr>
          <p:cNvSpPr txBox="1">
            <a:spLocks noGrp="1"/>
          </p:cNvSpPr>
          <p:nvPr>
            <p:ph sz="half" idx="13"/>
          </p:nvPr>
        </p:nvSpPr>
        <p:spPr>
          <a:xfrm>
            <a:off x="844550" y="1789113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Features Data Set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34E6F1D-37AE-E31A-25C4-210156184685}"/>
              </a:ext>
            </a:extLst>
          </p:cNvPr>
          <p:cNvSpPr txBox="1">
            <a:spLocks/>
          </p:cNvSpPr>
          <p:nvPr/>
        </p:nvSpPr>
        <p:spPr>
          <a:xfrm>
            <a:off x="4615221" y="1759250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Store Data Set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C2E1A00A-E7B6-DE7E-804B-B1D667DF89AC}"/>
              </a:ext>
            </a:extLst>
          </p:cNvPr>
          <p:cNvSpPr txBox="1">
            <a:spLocks/>
          </p:cNvSpPr>
          <p:nvPr/>
        </p:nvSpPr>
        <p:spPr>
          <a:xfrm>
            <a:off x="8523544" y="1784189"/>
            <a:ext cx="2232947" cy="313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Train Data 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AFE65A-BA60-F733-DE30-B1F2C605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14" y="2310664"/>
            <a:ext cx="2393483" cy="308724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56C9B4-6859-214E-AEC1-0F9DE223D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221" y="2279372"/>
            <a:ext cx="2304322" cy="1471221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8A36E9-316E-B5F7-1B68-EDBB18816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049" y="2327870"/>
            <a:ext cx="1971936" cy="146233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211548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621C6D-4F7C-1920-E6A2-E97A4114E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AEABA3-32CB-A9FB-34DD-8E66DD1BB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2FA81F-5A0A-3CBD-A5A3-E45CE81C220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007393" y="2083547"/>
            <a:ext cx="5251704" cy="1906878"/>
          </a:xfrm>
        </p:spPr>
        <p:txBody>
          <a:bodyPr/>
          <a:lstStyle/>
          <a:p>
            <a:r>
              <a:rPr lang="en-US" dirty="0"/>
              <a:t>Various plots (histograms, scatter plots, bar charts)</a:t>
            </a:r>
          </a:p>
          <a:p>
            <a:r>
              <a:rPr lang="en-US" dirty="0"/>
              <a:t>Heatmaps for correlation analysis</a:t>
            </a:r>
          </a:p>
          <a:p>
            <a:r>
              <a:rPr lang="en-US" dirty="0"/>
              <a:t>Trend analysis using line charts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1_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26FE2C-7640-4BF0-9D68-FDFD4151FD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1003</TotalTime>
  <Words>2308</Words>
  <Application>Microsoft Office PowerPoint</Application>
  <PresentationFormat>Widescreen</PresentationFormat>
  <Paragraphs>426</Paragraphs>
  <Slides>32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Aptos Narrow</vt:lpstr>
      <vt:lpstr>Arial</vt:lpstr>
      <vt:lpstr>Arial </vt:lpstr>
      <vt:lpstr>Arial  (Body)</vt:lpstr>
      <vt:lpstr>Calibri</vt:lpstr>
      <vt:lpstr>Gill Sans MT</vt:lpstr>
      <vt:lpstr>Office Theme</vt:lpstr>
      <vt:lpstr>1_Office Theme</vt:lpstr>
      <vt:lpstr>MONTHLY SALES FORCASTING GROUP ASSIGNMENT</vt:lpstr>
      <vt:lpstr>THE TEAM</vt:lpstr>
      <vt:lpstr>OUR AIM</vt:lpstr>
      <vt:lpstr>COMPANY OUTLOOK</vt:lpstr>
      <vt:lpstr>DATASETS: Feature</vt:lpstr>
      <vt:lpstr>DATASETS: Train</vt:lpstr>
      <vt:lpstr>DATASETS: Store</vt:lpstr>
      <vt:lpstr>Data Pre-Processing</vt:lpstr>
      <vt:lpstr>DATA VISUALIZATION</vt:lpstr>
      <vt:lpstr>Histogram of Numerical Variables</vt:lpstr>
      <vt:lpstr>Trends in Unemployment Rates</vt:lpstr>
      <vt:lpstr>Trends in Fuel Prices (2010–2013)</vt:lpstr>
      <vt:lpstr>Trends in Consumer Price Index (CPI) Over Time</vt:lpstr>
      <vt:lpstr>Trends in Economic Indicators (2010–2013)</vt:lpstr>
      <vt:lpstr>Store Size Variations Across Categories</vt:lpstr>
      <vt:lpstr>Trends in Weekly Sales Over Time</vt:lpstr>
      <vt:lpstr>Observing Trends Across Multiple Metrics </vt:lpstr>
      <vt:lpstr>Weekly Sales Trends Across Stores</vt:lpstr>
      <vt:lpstr>Correlation Insights from Retail Data</vt:lpstr>
      <vt:lpstr>Performance of Stores Based on Weekly Sales (Mean)</vt:lpstr>
      <vt:lpstr>Clustering Methods</vt:lpstr>
      <vt:lpstr>K-Means Clustering of Weekly Sales Trends</vt:lpstr>
      <vt:lpstr>Evaluated Models</vt:lpstr>
      <vt:lpstr>Hyperparameters</vt:lpstr>
      <vt:lpstr>Model Evaluation</vt:lpstr>
      <vt:lpstr>Model Prediction</vt:lpstr>
      <vt:lpstr>Model Prediction</vt:lpstr>
      <vt:lpstr>ASSUMPTIONS</vt:lpstr>
      <vt:lpstr>LIMITATIONS</vt:lpstr>
      <vt:lpstr>CHALLENGES</vt:lpstr>
      <vt:lpstr>Github Repository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MONTHLY SALES FORCASTING GROUP ASSIGNMENT</dc:title>
  <dc:creator>WIJESURIYA M D P</dc:creator>
  <cp:lastModifiedBy>Osanda Fernando</cp:lastModifiedBy>
  <cp:revision>104</cp:revision>
  <dcterms:created xsi:type="dcterms:W3CDTF">2025-03-09T13:47:05Z</dcterms:created>
  <dcterms:modified xsi:type="dcterms:W3CDTF">2025-03-13T18:47:54Z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